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918" r:id="rId1"/>
  </p:sldMasterIdLst>
  <p:notesMasterIdLst>
    <p:notesMasterId r:id="rId27"/>
  </p:notesMasterIdLst>
  <p:sldIdLst>
    <p:sldId id="256" r:id="rId2"/>
    <p:sldId id="257" r:id="rId3"/>
    <p:sldId id="258" r:id="rId4"/>
    <p:sldId id="304" r:id="rId5"/>
    <p:sldId id="305" r:id="rId6"/>
    <p:sldId id="320" r:id="rId7"/>
    <p:sldId id="306" r:id="rId8"/>
    <p:sldId id="321" r:id="rId9"/>
    <p:sldId id="264" r:id="rId10"/>
    <p:sldId id="307" r:id="rId11"/>
    <p:sldId id="319" r:id="rId12"/>
    <p:sldId id="308" r:id="rId13"/>
    <p:sldId id="309" r:id="rId14"/>
    <p:sldId id="310" r:id="rId15"/>
    <p:sldId id="325" r:id="rId16"/>
    <p:sldId id="312" r:id="rId17"/>
    <p:sldId id="313" r:id="rId18"/>
    <p:sldId id="314" r:id="rId19"/>
    <p:sldId id="315" r:id="rId20"/>
    <p:sldId id="316" r:id="rId21"/>
    <p:sldId id="322" r:id="rId22"/>
    <p:sldId id="317" r:id="rId23"/>
    <p:sldId id="323" r:id="rId24"/>
    <p:sldId id="324" r:id="rId25"/>
    <p:sldId id="318"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33D325-5C50-4A2F-84DD-3EED33293BD9}" type="datetimeFigureOut">
              <a:rPr lang="en-GB" smtClean="0"/>
              <a:t>18/09/2024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C181AF-372F-471F-945D-2D962DB0E011}" type="slidenum">
              <a:rPr lang="en-GB" smtClean="0"/>
              <a:t>‹#›</a:t>
            </a:fld>
            <a:endParaRPr lang="en-GB"/>
          </a:p>
        </p:txBody>
      </p:sp>
    </p:spTree>
    <p:extLst>
      <p:ext uri="{BB962C8B-B14F-4D97-AF65-F5344CB8AC3E}">
        <p14:creationId xmlns:p14="http://schemas.microsoft.com/office/powerpoint/2010/main" val="3913484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923F103-BC34-4FE4-A40E-EDDEECFDA5D0}" type="datetimeFigureOut">
              <a:rPr lang="en-US" smtClean="0"/>
              <a:pPr/>
              <a:t>9/18/2024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57384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9/18/2024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7500124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9/18/2024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26857252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9/18/2024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9919150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9/18/2024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9198002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9/18/2024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3063398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E451C3-0FF4-47C4-B829-773ADF60F88C}" type="datetimeFigureOut">
              <a:rPr lang="en-US" smtClean="0"/>
              <a:t>9/18/2024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6286375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E451C3-0FF4-47C4-B829-773ADF60F88C}" type="datetimeFigureOut">
              <a:rPr lang="en-US" smtClean="0"/>
              <a:t>9/18/2024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59101269"/>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E451C3-0FF4-47C4-B829-773ADF60F88C}" type="datetimeFigureOut">
              <a:rPr lang="en-US" smtClean="0"/>
              <a:t>9/18/2024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9789911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smtClean="0"/>
              <a:t>9/18/2024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05506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E451C3-0FF4-47C4-B829-773ADF60F88C}" type="datetimeFigureOut">
              <a:rPr lang="en-US" smtClean="0"/>
              <a:t>9/18/2024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4799483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BE451C3-0FF4-47C4-B829-773ADF60F88C}" type="datetimeFigureOut">
              <a:rPr lang="en-US" smtClean="0"/>
              <a:t>9/18/2024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3874456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t>9/18/2024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49338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smtClean="0"/>
              <a:t>9/18/2024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84882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E451C3-0FF4-47C4-B829-773ADF60F88C}" type="datetimeFigureOut">
              <a:rPr lang="en-US" smtClean="0"/>
              <a:t>9/18/2024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2449965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BE451C3-0FF4-47C4-B829-773ADF60F88C}" type="datetimeFigureOut">
              <a:rPr lang="en-US" smtClean="0"/>
              <a:t>9/18/2024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2188807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BE451C3-0FF4-47C4-B829-773ADF60F88C}" type="datetimeFigureOut">
              <a:rPr lang="en-US" smtClean="0"/>
              <a:t>9/18/2024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55210444"/>
      </p:ext>
    </p:extLst>
  </p:cSld>
  <p:clrMap bg1="lt1" tx1="dk1" bg2="lt2" tx2="dk2" accent1="accent1" accent2="accent2" accent3="accent3" accent4="accent4" accent5="accent5" accent6="accent6" hlink="hlink" folHlink="folHlink"/>
  <p:sldLayoutIdLst>
    <p:sldLayoutId id="2147484919" r:id="rId1"/>
    <p:sldLayoutId id="2147484920" r:id="rId2"/>
    <p:sldLayoutId id="2147484921" r:id="rId3"/>
    <p:sldLayoutId id="2147484922" r:id="rId4"/>
    <p:sldLayoutId id="2147484923" r:id="rId5"/>
    <p:sldLayoutId id="2147484924" r:id="rId6"/>
    <p:sldLayoutId id="2147484925" r:id="rId7"/>
    <p:sldLayoutId id="2147484926" r:id="rId8"/>
    <p:sldLayoutId id="2147484927" r:id="rId9"/>
    <p:sldLayoutId id="2147484928" r:id="rId10"/>
    <p:sldLayoutId id="2147484929" r:id="rId11"/>
    <p:sldLayoutId id="2147484930" r:id="rId12"/>
    <p:sldLayoutId id="2147484931" r:id="rId13"/>
    <p:sldLayoutId id="2147484932" r:id="rId14"/>
    <p:sldLayoutId id="2147484933" r:id="rId15"/>
    <p:sldLayoutId id="2147484934"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53.tmp"/><Relationship Id="rId7" Type="http://schemas.openxmlformats.org/officeDocument/2006/relationships/image" Target="../media/image57.tmp"/><Relationship Id="rId2" Type="http://schemas.openxmlformats.org/officeDocument/2006/relationships/image" Target="../media/image52.tmp"/><Relationship Id="rId1" Type="http://schemas.openxmlformats.org/officeDocument/2006/relationships/slideLayout" Target="../slideLayouts/slideLayout2.xml"/><Relationship Id="rId6" Type="http://schemas.openxmlformats.org/officeDocument/2006/relationships/image" Target="../media/image56.tmp"/><Relationship Id="rId5" Type="http://schemas.openxmlformats.org/officeDocument/2006/relationships/image" Target="../media/image55.tmp"/><Relationship Id="rId4" Type="http://schemas.openxmlformats.org/officeDocument/2006/relationships/image" Target="../media/image54.tmp"/></Relationships>
</file>

<file path=ppt/slides/_rels/slide21.xml.rels><?xml version="1.0" encoding="UTF-8" standalone="yes"?>
<Relationships xmlns="http://schemas.openxmlformats.org/package/2006/relationships"><Relationship Id="rId2" Type="http://schemas.openxmlformats.org/officeDocument/2006/relationships/image" Target="../media/image58.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9.tmp"/><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0.tmp"/><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1.tmp"/><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2.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AE2DCB6-57E4-4D74-868B-6DE5D372544D}"/>
              </a:ext>
            </a:extLst>
          </p:cNvPr>
          <p:cNvPicPr>
            <a:picLocks noChangeAspect="1"/>
          </p:cNvPicPr>
          <p:nvPr/>
        </p:nvPicPr>
        <p:blipFill>
          <a:blip r:embed="rId2"/>
          <a:stretch>
            <a:fillRect/>
          </a:stretch>
        </p:blipFill>
        <p:spPr>
          <a:xfrm>
            <a:off x="3755230" y="1446115"/>
            <a:ext cx="4518758" cy="4140158"/>
          </a:xfrm>
          <a:prstGeom prst="rect">
            <a:avLst/>
          </a:prstGeom>
        </p:spPr>
      </p:pic>
    </p:spTree>
    <p:extLst>
      <p:ext uri="{BB962C8B-B14F-4D97-AF65-F5344CB8AC3E}">
        <p14:creationId xmlns:p14="http://schemas.microsoft.com/office/powerpoint/2010/main" val="1694817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376DE-B6E6-4DA0-A27F-1D294BD3D51A}"/>
              </a:ext>
            </a:extLst>
          </p:cNvPr>
          <p:cNvSpPr>
            <a:spLocks noGrp="1"/>
          </p:cNvSpPr>
          <p:nvPr>
            <p:ph type="title"/>
          </p:nvPr>
        </p:nvSpPr>
        <p:spPr/>
        <p:txBody>
          <a:bodyPr/>
          <a:lstStyle/>
          <a:p>
            <a:r>
              <a:rPr lang="en-US" dirty="0"/>
              <a:t>RWI-</a:t>
            </a:r>
            <a:endParaRPr lang="en-GB" dirty="0"/>
          </a:p>
        </p:txBody>
      </p:sp>
      <p:sp>
        <p:nvSpPr>
          <p:cNvPr id="4" name="Content Placeholder 3">
            <a:extLst>
              <a:ext uri="{FF2B5EF4-FFF2-40B4-BE49-F238E27FC236}">
                <a16:creationId xmlns:a16="http://schemas.microsoft.com/office/drawing/2014/main" id="{7C51DAF1-BDFB-4D4E-A050-ED590E448F51}"/>
              </a:ext>
            </a:extLst>
          </p:cNvPr>
          <p:cNvSpPr>
            <a:spLocks noGrp="1"/>
          </p:cNvSpPr>
          <p:nvPr>
            <p:ph idx="1"/>
          </p:nvPr>
        </p:nvSpPr>
        <p:spPr>
          <a:xfrm>
            <a:off x="677334" y="1423449"/>
            <a:ext cx="8596668" cy="4240842"/>
          </a:xfrm>
        </p:spPr>
        <p:txBody>
          <a:bodyPr/>
          <a:lstStyle/>
          <a:p>
            <a:r>
              <a:rPr lang="en-GB" sz="2400" dirty="0"/>
              <a:t>Read Write Inc (RWI) is a programme to get children off to a flying start with their literacy. RWI is a method of learning based upon letter sounds and phonics, and we use it to aid children in their reading and writing. </a:t>
            </a:r>
          </a:p>
          <a:p>
            <a:endParaRPr lang="en-GB" sz="2400" dirty="0"/>
          </a:p>
          <a:p>
            <a:r>
              <a:rPr lang="en-GB" sz="2400" dirty="0"/>
              <a:t>Some children will go to RWI during reading lessons to strengthen their phonic knowledge and/or their comprehension skills</a:t>
            </a:r>
            <a:r>
              <a:rPr lang="en-GB" dirty="0"/>
              <a:t>.</a:t>
            </a:r>
          </a:p>
        </p:txBody>
      </p:sp>
      <p:pic>
        <p:nvPicPr>
          <p:cNvPr id="3" name="Picture 2">
            <a:extLst>
              <a:ext uri="{FF2B5EF4-FFF2-40B4-BE49-F238E27FC236}">
                <a16:creationId xmlns:a16="http://schemas.microsoft.com/office/drawing/2014/main" id="{7A179B23-1BF5-4811-A95C-1CC690361609}"/>
              </a:ext>
            </a:extLst>
          </p:cNvPr>
          <p:cNvPicPr>
            <a:picLocks noChangeAspect="1"/>
          </p:cNvPicPr>
          <p:nvPr/>
        </p:nvPicPr>
        <p:blipFill>
          <a:blip r:embed="rId2"/>
          <a:stretch>
            <a:fillRect/>
          </a:stretch>
        </p:blipFill>
        <p:spPr>
          <a:xfrm>
            <a:off x="2187124" y="4035758"/>
            <a:ext cx="6045511" cy="2368672"/>
          </a:xfrm>
          <a:prstGeom prst="rect">
            <a:avLst/>
          </a:prstGeom>
        </p:spPr>
      </p:pic>
    </p:spTree>
    <p:extLst>
      <p:ext uri="{BB962C8B-B14F-4D97-AF65-F5344CB8AC3E}">
        <p14:creationId xmlns:p14="http://schemas.microsoft.com/office/powerpoint/2010/main" val="4256352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 calcmode="lin" valueType="num">
                                      <p:cBhvr additive="base">
                                        <p:cTn id="18"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376DE-B6E6-4DA0-A27F-1D294BD3D51A}"/>
              </a:ext>
            </a:extLst>
          </p:cNvPr>
          <p:cNvSpPr>
            <a:spLocks noGrp="1"/>
          </p:cNvSpPr>
          <p:nvPr>
            <p:ph type="title"/>
          </p:nvPr>
        </p:nvSpPr>
        <p:spPr/>
        <p:txBody>
          <a:bodyPr/>
          <a:lstStyle/>
          <a:p>
            <a:r>
              <a:rPr lang="en-US" dirty="0"/>
              <a:t>Our three curriculum topics </a:t>
            </a:r>
            <a:endParaRPr lang="en-GB" dirty="0"/>
          </a:p>
        </p:txBody>
      </p:sp>
      <p:sp>
        <p:nvSpPr>
          <p:cNvPr id="4" name="Content Placeholder 3">
            <a:extLst>
              <a:ext uri="{FF2B5EF4-FFF2-40B4-BE49-F238E27FC236}">
                <a16:creationId xmlns:a16="http://schemas.microsoft.com/office/drawing/2014/main" id="{7C51DAF1-BDFB-4D4E-A050-ED590E448F51}"/>
              </a:ext>
            </a:extLst>
          </p:cNvPr>
          <p:cNvSpPr>
            <a:spLocks noGrp="1"/>
          </p:cNvSpPr>
          <p:nvPr>
            <p:ph idx="1"/>
          </p:nvPr>
        </p:nvSpPr>
        <p:spPr>
          <a:xfrm>
            <a:off x="743322" y="1385740"/>
            <a:ext cx="8596668" cy="4787597"/>
          </a:xfrm>
        </p:spPr>
        <p:txBody>
          <a:bodyPr>
            <a:normAutofit lnSpcReduction="10000"/>
          </a:bodyPr>
          <a:lstStyle/>
          <a:p>
            <a:r>
              <a:rPr lang="en-US" sz="2400" dirty="0"/>
              <a:t>Autumn Term-</a:t>
            </a:r>
          </a:p>
          <a:p>
            <a:r>
              <a:rPr lang="en-US" sz="2400" dirty="0"/>
              <a:t>The Stone Age.</a:t>
            </a:r>
          </a:p>
          <a:p>
            <a:endParaRPr lang="en-US" sz="2400" dirty="0"/>
          </a:p>
          <a:p>
            <a:endParaRPr lang="en-US" sz="2400" dirty="0"/>
          </a:p>
          <a:p>
            <a:r>
              <a:rPr lang="en-US" sz="2400" dirty="0"/>
              <a:t>Spring Term </a:t>
            </a:r>
          </a:p>
          <a:p>
            <a:r>
              <a:rPr lang="en-US" sz="2400" dirty="0"/>
              <a:t>Egypt and the Egyptians.</a:t>
            </a:r>
          </a:p>
          <a:p>
            <a:endParaRPr lang="en-US" sz="2400" dirty="0"/>
          </a:p>
          <a:p>
            <a:endParaRPr lang="en-US" sz="2400" dirty="0"/>
          </a:p>
          <a:p>
            <a:r>
              <a:rPr lang="en-US" sz="2400" dirty="0"/>
              <a:t>Summer Term  </a:t>
            </a:r>
          </a:p>
          <a:p>
            <a:r>
              <a:rPr lang="en-US" sz="2400" dirty="0"/>
              <a:t>Our planet and water.</a:t>
            </a:r>
            <a:endParaRPr lang="en-GB" sz="2400" dirty="0"/>
          </a:p>
        </p:txBody>
      </p:sp>
      <p:pic>
        <p:nvPicPr>
          <p:cNvPr id="3" name="Picture 2">
            <a:extLst>
              <a:ext uri="{FF2B5EF4-FFF2-40B4-BE49-F238E27FC236}">
                <a16:creationId xmlns:a16="http://schemas.microsoft.com/office/drawing/2014/main" id="{54DCB1FD-7B73-427E-B81A-E1F19C24E688}"/>
              </a:ext>
            </a:extLst>
          </p:cNvPr>
          <p:cNvPicPr>
            <a:picLocks noChangeAspect="1"/>
          </p:cNvPicPr>
          <p:nvPr/>
        </p:nvPicPr>
        <p:blipFill>
          <a:blip r:embed="rId2"/>
          <a:stretch>
            <a:fillRect/>
          </a:stretch>
        </p:blipFill>
        <p:spPr>
          <a:xfrm>
            <a:off x="5362044" y="1620173"/>
            <a:ext cx="2099372" cy="1339843"/>
          </a:xfrm>
          <a:prstGeom prst="rect">
            <a:avLst/>
          </a:prstGeom>
        </p:spPr>
      </p:pic>
      <p:pic>
        <p:nvPicPr>
          <p:cNvPr id="5" name="Picture 4">
            <a:extLst>
              <a:ext uri="{FF2B5EF4-FFF2-40B4-BE49-F238E27FC236}">
                <a16:creationId xmlns:a16="http://schemas.microsoft.com/office/drawing/2014/main" id="{AD332EE2-72F0-4A2F-ACE3-E1AC7D44CCB6}"/>
              </a:ext>
            </a:extLst>
          </p:cNvPr>
          <p:cNvPicPr>
            <a:picLocks noChangeAspect="1"/>
          </p:cNvPicPr>
          <p:nvPr/>
        </p:nvPicPr>
        <p:blipFill>
          <a:blip r:embed="rId3"/>
          <a:stretch>
            <a:fillRect/>
          </a:stretch>
        </p:blipFill>
        <p:spPr>
          <a:xfrm>
            <a:off x="5329510" y="3429000"/>
            <a:ext cx="2131905" cy="1339843"/>
          </a:xfrm>
          <a:prstGeom prst="rect">
            <a:avLst/>
          </a:prstGeom>
        </p:spPr>
      </p:pic>
      <p:pic>
        <p:nvPicPr>
          <p:cNvPr id="6" name="Picture 5">
            <a:extLst>
              <a:ext uri="{FF2B5EF4-FFF2-40B4-BE49-F238E27FC236}">
                <a16:creationId xmlns:a16="http://schemas.microsoft.com/office/drawing/2014/main" id="{A353B48E-FFF8-498C-A4A1-DB44CB21CAC4}"/>
              </a:ext>
            </a:extLst>
          </p:cNvPr>
          <p:cNvPicPr>
            <a:picLocks noChangeAspect="1"/>
          </p:cNvPicPr>
          <p:nvPr/>
        </p:nvPicPr>
        <p:blipFill>
          <a:blip r:embed="rId4"/>
          <a:stretch>
            <a:fillRect/>
          </a:stretch>
        </p:blipFill>
        <p:spPr>
          <a:xfrm>
            <a:off x="5329510" y="5237827"/>
            <a:ext cx="1995117" cy="1244664"/>
          </a:xfrm>
          <a:prstGeom prst="rect">
            <a:avLst/>
          </a:prstGeom>
        </p:spPr>
      </p:pic>
    </p:spTree>
    <p:extLst>
      <p:ext uri="{BB962C8B-B14F-4D97-AF65-F5344CB8AC3E}">
        <p14:creationId xmlns:p14="http://schemas.microsoft.com/office/powerpoint/2010/main" val="2014570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 calcmode="lin" valueType="num">
                                      <p:cBhvr additive="base">
                                        <p:cTn id="2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0" end="0"/>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 calcmode="lin" valueType="num">
                                      <p:cBhvr additive="base">
                                        <p:cTn id="2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4">
                                            <p:txEl>
                                              <p:pRg st="1" end="1"/>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 calcmode="lin" valueType="num">
                                      <p:cBhvr additive="base">
                                        <p:cTn id="32"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4" end="4"/>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4">
                                            <p:txEl>
                                              <p:pRg st="5" end="5"/>
                                            </p:txEl>
                                          </p:spTgt>
                                        </p:tgtEl>
                                        <p:attrNameLst>
                                          <p:attrName>style.visibility</p:attrName>
                                        </p:attrNameLst>
                                      </p:cBhvr>
                                      <p:to>
                                        <p:strVal val="visible"/>
                                      </p:to>
                                    </p:set>
                                    <p:anim calcmode="lin" valueType="num">
                                      <p:cBhvr additive="base">
                                        <p:cTn id="36"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5" end="5"/>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4">
                                            <p:txEl>
                                              <p:pRg st="8" end="8"/>
                                            </p:txEl>
                                          </p:spTgt>
                                        </p:tgtEl>
                                        <p:attrNameLst>
                                          <p:attrName>style.visibility</p:attrName>
                                        </p:attrNameLst>
                                      </p:cBhvr>
                                      <p:to>
                                        <p:strVal val="visible"/>
                                      </p:to>
                                    </p:set>
                                    <p:anim calcmode="lin" valueType="num">
                                      <p:cBhvr additive="base">
                                        <p:cTn id="40"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4">
                                            <p:txEl>
                                              <p:pRg st="8" end="8"/>
                                            </p:txEl>
                                          </p:spTgt>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4">
                                            <p:txEl>
                                              <p:pRg st="9" end="9"/>
                                            </p:txEl>
                                          </p:spTgt>
                                        </p:tgtEl>
                                        <p:attrNameLst>
                                          <p:attrName>style.visibility</p:attrName>
                                        </p:attrNameLst>
                                      </p:cBhvr>
                                      <p:to>
                                        <p:strVal val="visible"/>
                                      </p:to>
                                    </p:set>
                                    <p:anim calcmode="lin" valueType="num">
                                      <p:cBhvr additive="base">
                                        <p:cTn id="44"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376DE-B6E6-4DA0-A27F-1D294BD3D51A}"/>
              </a:ext>
            </a:extLst>
          </p:cNvPr>
          <p:cNvSpPr>
            <a:spLocks noGrp="1"/>
          </p:cNvSpPr>
          <p:nvPr>
            <p:ph type="title"/>
          </p:nvPr>
        </p:nvSpPr>
        <p:spPr>
          <a:xfrm>
            <a:off x="677334" y="609600"/>
            <a:ext cx="7335450" cy="1320800"/>
          </a:xfrm>
        </p:spPr>
        <p:txBody>
          <a:bodyPr/>
          <a:lstStyle/>
          <a:p>
            <a:r>
              <a:rPr lang="en-US" dirty="0"/>
              <a:t>The wider curriculum- Geography </a:t>
            </a:r>
            <a:endParaRPr lang="en-GB" dirty="0"/>
          </a:p>
        </p:txBody>
      </p:sp>
      <p:sp>
        <p:nvSpPr>
          <p:cNvPr id="4" name="Content Placeholder 3">
            <a:extLst>
              <a:ext uri="{FF2B5EF4-FFF2-40B4-BE49-F238E27FC236}">
                <a16:creationId xmlns:a16="http://schemas.microsoft.com/office/drawing/2014/main" id="{7C51DAF1-BDFB-4D4E-A050-ED590E448F51}"/>
              </a:ext>
            </a:extLst>
          </p:cNvPr>
          <p:cNvSpPr>
            <a:spLocks noGrp="1"/>
          </p:cNvSpPr>
          <p:nvPr>
            <p:ph idx="1"/>
          </p:nvPr>
        </p:nvSpPr>
        <p:spPr>
          <a:xfrm>
            <a:off x="677334" y="1423448"/>
            <a:ext cx="8596668" cy="4617914"/>
          </a:xfrm>
        </p:spPr>
        <p:txBody>
          <a:bodyPr>
            <a:normAutofit lnSpcReduction="10000"/>
          </a:bodyPr>
          <a:lstStyle/>
          <a:p>
            <a:r>
              <a:rPr lang="en-US" sz="2400" dirty="0"/>
              <a:t>During the year in Geography, the children will be learning about </a:t>
            </a:r>
          </a:p>
          <a:p>
            <a:endParaRPr lang="en-US" sz="2400" dirty="0"/>
          </a:p>
          <a:p>
            <a:r>
              <a:rPr lang="en-US" sz="2400" dirty="0"/>
              <a:t>Autumn</a:t>
            </a:r>
          </a:p>
          <a:p>
            <a:r>
              <a:rPr lang="en-US" sz="2400" dirty="0"/>
              <a:t>The United Kingdom – capital cities, atlas’, population and settlement.</a:t>
            </a:r>
          </a:p>
          <a:p>
            <a:endParaRPr lang="en-US" sz="2400" dirty="0"/>
          </a:p>
          <a:p>
            <a:r>
              <a:rPr lang="en-US" sz="2400" dirty="0"/>
              <a:t>Spring </a:t>
            </a:r>
          </a:p>
          <a:p>
            <a:r>
              <a:rPr lang="en-US" sz="2400" dirty="0"/>
              <a:t>The Rive Nile – Why is it important for Egyptians past and present.</a:t>
            </a:r>
          </a:p>
          <a:p>
            <a:endParaRPr lang="en-US" sz="2400" dirty="0"/>
          </a:p>
          <a:p>
            <a:r>
              <a:rPr lang="en-US" sz="2400" dirty="0"/>
              <a:t>Summer </a:t>
            </a:r>
          </a:p>
          <a:p>
            <a:r>
              <a:rPr lang="en-US" sz="2400" dirty="0"/>
              <a:t>Our planet – How to look after it and keep it safe/healthy.</a:t>
            </a:r>
            <a:endParaRPr lang="en-GB" sz="2400" dirty="0"/>
          </a:p>
        </p:txBody>
      </p:sp>
      <p:pic>
        <p:nvPicPr>
          <p:cNvPr id="3" name="Picture 2">
            <a:extLst>
              <a:ext uri="{FF2B5EF4-FFF2-40B4-BE49-F238E27FC236}">
                <a16:creationId xmlns:a16="http://schemas.microsoft.com/office/drawing/2014/main" id="{5FCC108B-5CE3-49FA-A050-5ACA955A6CBD}"/>
              </a:ext>
            </a:extLst>
          </p:cNvPr>
          <p:cNvPicPr>
            <a:picLocks noChangeAspect="1"/>
          </p:cNvPicPr>
          <p:nvPr/>
        </p:nvPicPr>
        <p:blipFill>
          <a:blip r:embed="rId2"/>
          <a:stretch>
            <a:fillRect/>
          </a:stretch>
        </p:blipFill>
        <p:spPr>
          <a:xfrm>
            <a:off x="9648181" y="3010640"/>
            <a:ext cx="2121009" cy="2444620"/>
          </a:xfrm>
          <a:prstGeom prst="rect">
            <a:avLst/>
          </a:prstGeom>
        </p:spPr>
      </p:pic>
      <p:pic>
        <p:nvPicPr>
          <p:cNvPr id="5" name="Picture 4">
            <a:extLst>
              <a:ext uri="{FF2B5EF4-FFF2-40B4-BE49-F238E27FC236}">
                <a16:creationId xmlns:a16="http://schemas.microsoft.com/office/drawing/2014/main" id="{6D7E22EC-9F14-478C-8B7F-A2B2FFFFC165}"/>
              </a:ext>
            </a:extLst>
          </p:cNvPr>
          <p:cNvPicPr>
            <a:picLocks noChangeAspect="1"/>
          </p:cNvPicPr>
          <p:nvPr/>
        </p:nvPicPr>
        <p:blipFill>
          <a:blip r:embed="rId3"/>
          <a:stretch>
            <a:fillRect/>
          </a:stretch>
        </p:blipFill>
        <p:spPr>
          <a:xfrm>
            <a:off x="8213496" y="244906"/>
            <a:ext cx="2121009" cy="2495678"/>
          </a:xfrm>
          <a:prstGeom prst="rect">
            <a:avLst/>
          </a:prstGeom>
        </p:spPr>
      </p:pic>
      <p:pic>
        <p:nvPicPr>
          <p:cNvPr id="6" name="Picture 5">
            <a:extLst>
              <a:ext uri="{FF2B5EF4-FFF2-40B4-BE49-F238E27FC236}">
                <a16:creationId xmlns:a16="http://schemas.microsoft.com/office/drawing/2014/main" id="{EEFFEDBB-52CD-4847-908F-E0A6DF57CEB3}"/>
              </a:ext>
            </a:extLst>
          </p:cNvPr>
          <p:cNvPicPr>
            <a:picLocks noChangeAspect="1"/>
          </p:cNvPicPr>
          <p:nvPr/>
        </p:nvPicPr>
        <p:blipFill>
          <a:blip r:embed="rId4"/>
          <a:stretch>
            <a:fillRect/>
          </a:stretch>
        </p:blipFill>
        <p:spPr>
          <a:xfrm>
            <a:off x="7202157" y="4697540"/>
            <a:ext cx="2022678" cy="1915554"/>
          </a:xfrm>
          <a:prstGeom prst="rect">
            <a:avLst/>
          </a:prstGeom>
        </p:spPr>
      </p:pic>
    </p:spTree>
    <p:extLst>
      <p:ext uri="{BB962C8B-B14F-4D97-AF65-F5344CB8AC3E}">
        <p14:creationId xmlns:p14="http://schemas.microsoft.com/office/powerpoint/2010/main" val="412926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 calcmode="lin" valueType="num">
                                      <p:cBhvr additive="base">
                                        <p:cTn id="26"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0" end="0"/>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 calcmode="lin" valueType="num">
                                      <p:cBhvr additive="base">
                                        <p:cTn id="3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2" end="2"/>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4">
                                            <p:txEl>
                                              <p:pRg st="3" end="3"/>
                                            </p:txEl>
                                          </p:spTgt>
                                        </p:tgtEl>
                                        <p:attrNameLst>
                                          <p:attrName>style.visibility</p:attrName>
                                        </p:attrNameLst>
                                      </p:cBhvr>
                                      <p:to>
                                        <p:strVal val="visible"/>
                                      </p:to>
                                    </p:set>
                                    <p:anim calcmode="lin" valueType="num">
                                      <p:cBhvr additive="base">
                                        <p:cTn id="34"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4">
                                            <p:txEl>
                                              <p:pRg st="3" end="3"/>
                                            </p:txEl>
                                          </p:spTgt>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4">
                                            <p:txEl>
                                              <p:pRg st="5" end="5"/>
                                            </p:txEl>
                                          </p:spTgt>
                                        </p:tgtEl>
                                        <p:attrNameLst>
                                          <p:attrName>style.visibility</p:attrName>
                                        </p:attrNameLst>
                                      </p:cBhvr>
                                      <p:to>
                                        <p:strVal val="visible"/>
                                      </p:to>
                                    </p:set>
                                    <p:anim calcmode="lin" valueType="num">
                                      <p:cBhvr additive="base">
                                        <p:cTn id="38"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
                                            <p:txEl>
                                              <p:pRg st="5" end="5"/>
                                            </p:txEl>
                                          </p:spTgt>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additive="base">
                                        <p:cTn id="42"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txEl>
                                              <p:pRg st="6" end="6"/>
                                            </p:txEl>
                                          </p:spTgt>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4">
                                            <p:txEl>
                                              <p:pRg st="8" end="8"/>
                                            </p:txEl>
                                          </p:spTgt>
                                        </p:tgtEl>
                                        <p:attrNameLst>
                                          <p:attrName>style.visibility</p:attrName>
                                        </p:attrNameLst>
                                      </p:cBhvr>
                                      <p:to>
                                        <p:strVal val="visible"/>
                                      </p:to>
                                    </p:set>
                                    <p:anim calcmode="lin" valueType="num">
                                      <p:cBhvr additive="base">
                                        <p:cTn id="46"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4">
                                            <p:txEl>
                                              <p:pRg st="8" end="8"/>
                                            </p:txEl>
                                          </p:spTgt>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4">
                                            <p:txEl>
                                              <p:pRg st="9" end="9"/>
                                            </p:txEl>
                                          </p:spTgt>
                                        </p:tgtEl>
                                        <p:attrNameLst>
                                          <p:attrName>style.visibility</p:attrName>
                                        </p:attrNameLst>
                                      </p:cBhvr>
                                      <p:to>
                                        <p:strVal val="visible"/>
                                      </p:to>
                                    </p:set>
                                    <p:anim calcmode="lin" valueType="num">
                                      <p:cBhvr additive="base">
                                        <p:cTn id="50"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376DE-B6E6-4DA0-A27F-1D294BD3D51A}"/>
              </a:ext>
            </a:extLst>
          </p:cNvPr>
          <p:cNvSpPr>
            <a:spLocks noGrp="1"/>
          </p:cNvSpPr>
          <p:nvPr>
            <p:ph type="title"/>
          </p:nvPr>
        </p:nvSpPr>
        <p:spPr/>
        <p:txBody>
          <a:bodyPr/>
          <a:lstStyle/>
          <a:p>
            <a:r>
              <a:rPr lang="en-US" dirty="0"/>
              <a:t>The wider curriculum- History  </a:t>
            </a:r>
            <a:endParaRPr lang="en-GB" dirty="0"/>
          </a:p>
        </p:txBody>
      </p:sp>
      <p:sp>
        <p:nvSpPr>
          <p:cNvPr id="4" name="Content Placeholder 3">
            <a:extLst>
              <a:ext uri="{FF2B5EF4-FFF2-40B4-BE49-F238E27FC236}">
                <a16:creationId xmlns:a16="http://schemas.microsoft.com/office/drawing/2014/main" id="{7C51DAF1-BDFB-4D4E-A050-ED590E448F51}"/>
              </a:ext>
            </a:extLst>
          </p:cNvPr>
          <p:cNvSpPr>
            <a:spLocks noGrp="1"/>
          </p:cNvSpPr>
          <p:nvPr>
            <p:ph idx="1"/>
          </p:nvPr>
        </p:nvSpPr>
        <p:spPr>
          <a:xfrm>
            <a:off x="677334" y="1488613"/>
            <a:ext cx="6807548" cy="3880773"/>
          </a:xfrm>
        </p:spPr>
        <p:txBody>
          <a:bodyPr>
            <a:normAutofit fontScale="92500"/>
          </a:bodyPr>
          <a:lstStyle/>
          <a:p>
            <a:r>
              <a:rPr lang="en-US" sz="2400" dirty="0"/>
              <a:t>During the year in History, the children will be learning about </a:t>
            </a:r>
          </a:p>
          <a:p>
            <a:endParaRPr lang="en-US" sz="2400" dirty="0"/>
          </a:p>
          <a:p>
            <a:r>
              <a:rPr lang="en-US" sz="2400" dirty="0"/>
              <a:t>Autumn</a:t>
            </a:r>
          </a:p>
          <a:p>
            <a:r>
              <a:rPr lang="en-US" sz="2400" dirty="0"/>
              <a:t>The Stone Age - </a:t>
            </a:r>
            <a:r>
              <a:rPr lang="en-GB" sz="2800" dirty="0">
                <a:solidFill>
                  <a:schemeClr val="tx1"/>
                </a:solidFill>
                <a:latin typeface="Kinetic Letters" panose="00000500000000000000" pitchFamily="50" charset="0"/>
              </a:rPr>
              <a:t>What </a:t>
            </a:r>
            <a:r>
              <a:rPr lang="en-GB" sz="2800" u="sng" dirty="0">
                <a:solidFill>
                  <a:schemeClr val="tx1"/>
                </a:solidFill>
                <a:latin typeface="Kinetic Letters" panose="00000500000000000000" pitchFamily="50" charset="0"/>
              </a:rPr>
              <a:t>changed </a:t>
            </a:r>
            <a:r>
              <a:rPr lang="en-GB" sz="2800" dirty="0">
                <a:solidFill>
                  <a:schemeClr val="tx1"/>
                </a:solidFill>
                <a:latin typeface="Kinetic Letters" panose="00000500000000000000" pitchFamily="50" charset="0"/>
              </a:rPr>
              <a:t>and what </a:t>
            </a:r>
            <a:r>
              <a:rPr lang="en-GB" sz="2800" u="sng" dirty="0">
                <a:solidFill>
                  <a:schemeClr val="tx1"/>
                </a:solidFill>
                <a:latin typeface="Kinetic Letters" panose="00000500000000000000" pitchFamily="50" charset="0"/>
              </a:rPr>
              <a:t>stayed the same</a:t>
            </a:r>
            <a:r>
              <a:rPr lang="en-GB" sz="2800" dirty="0">
                <a:solidFill>
                  <a:schemeClr val="tx1"/>
                </a:solidFill>
                <a:latin typeface="Kinetic Letters" panose="00000500000000000000" pitchFamily="50" charset="0"/>
              </a:rPr>
              <a:t> from Stone Age to Iron Age Britain?</a:t>
            </a:r>
            <a:endParaRPr lang="en-US" sz="2800" dirty="0">
              <a:solidFill>
                <a:schemeClr val="tx1"/>
              </a:solidFill>
            </a:endParaRPr>
          </a:p>
          <a:p>
            <a:endParaRPr lang="en-US" sz="2400" dirty="0"/>
          </a:p>
          <a:p>
            <a:r>
              <a:rPr lang="en-US" sz="2400" dirty="0"/>
              <a:t>Spring </a:t>
            </a:r>
          </a:p>
          <a:p>
            <a:r>
              <a:rPr lang="en-US" sz="2400" dirty="0"/>
              <a:t>Egypt – What were the </a:t>
            </a:r>
            <a:r>
              <a:rPr lang="en-GB" sz="2800" dirty="0">
                <a:latin typeface="Kinetic Letters Joined" pitchFamily="50" charset="0"/>
              </a:rPr>
              <a:t>significant achievements of the Egyptians?</a:t>
            </a:r>
            <a:endParaRPr lang="en-US" sz="2800" dirty="0"/>
          </a:p>
          <a:p>
            <a:endParaRPr lang="en-US" dirty="0"/>
          </a:p>
          <a:p>
            <a:pPr marL="0" indent="0">
              <a:buNone/>
            </a:pPr>
            <a:endParaRPr lang="en-GB" dirty="0"/>
          </a:p>
        </p:txBody>
      </p:sp>
      <p:pic>
        <p:nvPicPr>
          <p:cNvPr id="3" name="Picture 2">
            <a:extLst>
              <a:ext uri="{FF2B5EF4-FFF2-40B4-BE49-F238E27FC236}">
                <a16:creationId xmlns:a16="http://schemas.microsoft.com/office/drawing/2014/main" id="{9D1E8A2E-0FAA-4294-BC69-9C7C7CE46126}"/>
              </a:ext>
            </a:extLst>
          </p:cNvPr>
          <p:cNvPicPr>
            <a:picLocks noChangeAspect="1"/>
          </p:cNvPicPr>
          <p:nvPr/>
        </p:nvPicPr>
        <p:blipFill>
          <a:blip r:embed="rId2"/>
          <a:stretch>
            <a:fillRect/>
          </a:stretch>
        </p:blipFill>
        <p:spPr>
          <a:xfrm>
            <a:off x="7296346" y="3195687"/>
            <a:ext cx="4657526" cy="3440783"/>
          </a:xfrm>
          <a:prstGeom prst="rect">
            <a:avLst/>
          </a:prstGeom>
        </p:spPr>
      </p:pic>
      <p:pic>
        <p:nvPicPr>
          <p:cNvPr id="5" name="Picture 4">
            <a:extLst>
              <a:ext uri="{FF2B5EF4-FFF2-40B4-BE49-F238E27FC236}">
                <a16:creationId xmlns:a16="http://schemas.microsoft.com/office/drawing/2014/main" id="{98D8B4B5-5004-451F-82D2-BF66CC5C28A3}"/>
              </a:ext>
            </a:extLst>
          </p:cNvPr>
          <p:cNvPicPr>
            <a:picLocks noChangeAspect="1"/>
          </p:cNvPicPr>
          <p:nvPr/>
        </p:nvPicPr>
        <p:blipFill>
          <a:blip r:embed="rId3"/>
          <a:stretch>
            <a:fillRect/>
          </a:stretch>
        </p:blipFill>
        <p:spPr>
          <a:xfrm>
            <a:off x="8022210" y="221529"/>
            <a:ext cx="3242821" cy="2400423"/>
          </a:xfrm>
          <a:prstGeom prst="rect">
            <a:avLst/>
          </a:prstGeom>
        </p:spPr>
      </p:pic>
    </p:spTree>
    <p:extLst>
      <p:ext uri="{BB962C8B-B14F-4D97-AF65-F5344CB8AC3E}">
        <p14:creationId xmlns:p14="http://schemas.microsoft.com/office/powerpoint/2010/main" val="1355977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1000"/>
                                        <p:tgtEl>
                                          <p:spTgt spid="4">
                                            <p:txEl>
                                              <p:pRg st="5" end="5"/>
                                            </p:txEl>
                                          </p:spTgt>
                                        </p:tgtEl>
                                      </p:cBhvr>
                                    </p:animEffect>
                                    <p:anim calcmode="lin" valueType="num">
                                      <p:cBhvr>
                                        <p:cTn id="29"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fade">
                                      <p:cBhvr>
                                        <p:cTn id="35" dur="1000"/>
                                        <p:tgtEl>
                                          <p:spTgt spid="4">
                                            <p:txEl>
                                              <p:pRg st="6" end="6"/>
                                            </p:txEl>
                                          </p:spTgt>
                                        </p:tgtEl>
                                      </p:cBhvr>
                                    </p:animEffect>
                                    <p:anim calcmode="lin" valueType="num">
                                      <p:cBhvr>
                                        <p:cTn id="36"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additive="base">
                                        <p:cTn id="42" dur="500" fill="hold"/>
                                        <p:tgtEl>
                                          <p:spTgt spid="5"/>
                                        </p:tgtEl>
                                        <p:attrNameLst>
                                          <p:attrName>ppt_x</p:attrName>
                                        </p:attrNameLst>
                                      </p:cBhvr>
                                      <p:tavLst>
                                        <p:tav tm="0">
                                          <p:val>
                                            <p:strVal val="#ppt_x"/>
                                          </p:val>
                                        </p:tav>
                                        <p:tav tm="100000">
                                          <p:val>
                                            <p:strVal val="#ppt_x"/>
                                          </p:val>
                                        </p:tav>
                                      </p:tavLst>
                                    </p:anim>
                                    <p:anim calcmode="lin" valueType="num">
                                      <p:cBhvr additive="base">
                                        <p:cTn id="4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3"/>
                                        </p:tgtEl>
                                        <p:attrNameLst>
                                          <p:attrName>style.visibility</p:attrName>
                                        </p:attrNameLst>
                                      </p:cBhvr>
                                      <p:to>
                                        <p:strVal val="visible"/>
                                      </p:to>
                                    </p:set>
                                    <p:anim calcmode="lin" valueType="num">
                                      <p:cBhvr additive="base">
                                        <p:cTn id="48" dur="500" fill="hold"/>
                                        <p:tgtEl>
                                          <p:spTgt spid="3"/>
                                        </p:tgtEl>
                                        <p:attrNameLst>
                                          <p:attrName>ppt_x</p:attrName>
                                        </p:attrNameLst>
                                      </p:cBhvr>
                                      <p:tavLst>
                                        <p:tav tm="0">
                                          <p:val>
                                            <p:strVal val="#ppt_x"/>
                                          </p:val>
                                        </p:tav>
                                        <p:tav tm="100000">
                                          <p:val>
                                            <p:strVal val="#ppt_x"/>
                                          </p:val>
                                        </p:tav>
                                      </p:tavLst>
                                    </p:anim>
                                    <p:anim calcmode="lin" valueType="num">
                                      <p:cBhvr additive="base">
                                        <p:cTn id="4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376DE-B6E6-4DA0-A27F-1D294BD3D51A}"/>
              </a:ext>
            </a:extLst>
          </p:cNvPr>
          <p:cNvSpPr>
            <a:spLocks noGrp="1"/>
          </p:cNvSpPr>
          <p:nvPr>
            <p:ph type="title"/>
          </p:nvPr>
        </p:nvSpPr>
        <p:spPr/>
        <p:txBody>
          <a:bodyPr/>
          <a:lstStyle/>
          <a:p>
            <a:r>
              <a:rPr lang="en-US" dirty="0"/>
              <a:t>The wider curriculum- Art </a:t>
            </a:r>
            <a:endParaRPr lang="en-GB" dirty="0"/>
          </a:p>
        </p:txBody>
      </p:sp>
      <p:sp>
        <p:nvSpPr>
          <p:cNvPr id="4" name="Content Placeholder 3">
            <a:extLst>
              <a:ext uri="{FF2B5EF4-FFF2-40B4-BE49-F238E27FC236}">
                <a16:creationId xmlns:a16="http://schemas.microsoft.com/office/drawing/2014/main" id="{7C51DAF1-BDFB-4D4E-A050-ED590E448F51}"/>
              </a:ext>
            </a:extLst>
          </p:cNvPr>
          <p:cNvSpPr>
            <a:spLocks noGrp="1"/>
          </p:cNvSpPr>
          <p:nvPr>
            <p:ph idx="1"/>
          </p:nvPr>
        </p:nvSpPr>
        <p:spPr>
          <a:xfrm>
            <a:off x="592492" y="1304529"/>
            <a:ext cx="8596668" cy="5126029"/>
          </a:xfrm>
        </p:spPr>
        <p:txBody>
          <a:bodyPr>
            <a:noAutofit/>
          </a:bodyPr>
          <a:lstStyle/>
          <a:p>
            <a:r>
              <a:rPr lang="en-US" sz="2400" dirty="0"/>
              <a:t>During the year in Art, the children will be learning about </a:t>
            </a:r>
          </a:p>
          <a:p>
            <a:endParaRPr lang="en-US" sz="2400" dirty="0"/>
          </a:p>
          <a:p>
            <a:r>
              <a:rPr lang="en-US" sz="2400" dirty="0"/>
              <a:t>Autumn</a:t>
            </a:r>
          </a:p>
          <a:p>
            <a:r>
              <a:rPr lang="en-US" sz="2400" dirty="0"/>
              <a:t>Cave paintings.</a:t>
            </a:r>
          </a:p>
          <a:p>
            <a:endParaRPr lang="en-US" sz="2400" dirty="0"/>
          </a:p>
          <a:p>
            <a:r>
              <a:rPr lang="en-US" sz="2400" dirty="0"/>
              <a:t>Spring</a:t>
            </a:r>
          </a:p>
          <a:p>
            <a:r>
              <a:rPr lang="en-US" sz="2400" dirty="0"/>
              <a:t> Egyptian cartouche. </a:t>
            </a:r>
          </a:p>
          <a:p>
            <a:endParaRPr lang="en-US" sz="2400" dirty="0"/>
          </a:p>
          <a:p>
            <a:r>
              <a:rPr lang="en-US" sz="2400" dirty="0"/>
              <a:t>Summer </a:t>
            </a:r>
          </a:p>
          <a:p>
            <a:r>
              <a:rPr lang="en-US" sz="2400" dirty="0"/>
              <a:t>Weaving.</a:t>
            </a:r>
            <a:endParaRPr lang="en-GB" sz="2400" dirty="0"/>
          </a:p>
        </p:txBody>
      </p:sp>
      <p:pic>
        <p:nvPicPr>
          <p:cNvPr id="3" name="Picture 2">
            <a:extLst>
              <a:ext uri="{FF2B5EF4-FFF2-40B4-BE49-F238E27FC236}">
                <a16:creationId xmlns:a16="http://schemas.microsoft.com/office/drawing/2014/main" id="{F9BAAA62-D440-4722-B7BC-E6AD4AEDF368}"/>
              </a:ext>
            </a:extLst>
          </p:cNvPr>
          <p:cNvPicPr>
            <a:picLocks noChangeAspect="1"/>
          </p:cNvPicPr>
          <p:nvPr/>
        </p:nvPicPr>
        <p:blipFill>
          <a:blip r:embed="rId2"/>
          <a:stretch>
            <a:fillRect/>
          </a:stretch>
        </p:blipFill>
        <p:spPr>
          <a:xfrm>
            <a:off x="7782020" y="127760"/>
            <a:ext cx="3905451" cy="2952902"/>
          </a:xfrm>
          <a:prstGeom prst="rect">
            <a:avLst/>
          </a:prstGeom>
        </p:spPr>
      </p:pic>
      <p:pic>
        <p:nvPicPr>
          <p:cNvPr id="5" name="Picture 4">
            <a:extLst>
              <a:ext uri="{FF2B5EF4-FFF2-40B4-BE49-F238E27FC236}">
                <a16:creationId xmlns:a16="http://schemas.microsoft.com/office/drawing/2014/main" id="{F156DCE5-02F4-4B3B-9699-B782F46F3A37}"/>
              </a:ext>
            </a:extLst>
          </p:cNvPr>
          <p:cNvPicPr>
            <a:picLocks noChangeAspect="1"/>
          </p:cNvPicPr>
          <p:nvPr/>
        </p:nvPicPr>
        <p:blipFill>
          <a:blip r:embed="rId3"/>
          <a:stretch>
            <a:fillRect/>
          </a:stretch>
        </p:blipFill>
        <p:spPr>
          <a:xfrm>
            <a:off x="3317395" y="2232250"/>
            <a:ext cx="4102311" cy="3321221"/>
          </a:xfrm>
          <a:prstGeom prst="rect">
            <a:avLst/>
          </a:prstGeom>
        </p:spPr>
      </p:pic>
      <p:pic>
        <p:nvPicPr>
          <p:cNvPr id="6" name="Picture 5">
            <a:extLst>
              <a:ext uri="{FF2B5EF4-FFF2-40B4-BE49-F238E27FC236}">
                <a16:creationId xmlns:a16="http://schemas.microsoft.com/office/drawing/2014/main" id="{5A07F72C-164E-40AF-831A-D74EB4B5EF25}"/>
              </a:ext>
            </a:extLst>
          </p:cNvPr>
          <p:cNvPicPr>
            <a:picLocks noChangeAspect="1"/>
          </p:cNvPicPr>
          <p:nvPr/>
        </p:nvPicPr>
        <p:blipFill>
          <a:blip r:embed="rId4"/>
          <a:stretch>
            <a:fillRect/>
          </a:stretch>
        </p:blipFill>
        <p:spPr>
          <a:xfrm>
            <a:off x="8098335" y="3253444"/>
            <a:ext cx="3416331" cy="3476796"/>
          </a:xfrm>
          <a:prstGeom prst="rect">
            <a:avLst/>
          </a:prstGeom>
        </p:spPr>
      </p:pic>
    </p:spTree>
    <p:extLst>
      <p:ext uri="{BB962C8B-B14F-4D97-AF65-F5344CB8AC3E}">
        <p14:creationId xmlns:p14="http://schemas.microsoft.com/office/powerpoint/2010/main" val="431194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1000"/>
                                        <p:tgtEl>
                                          <p:spTgt spid="4">
                                            <p:txEl>
                                              <p:pRg st="0" end="0"/>
                                            </p:txEl>
                                          </p:spTgt>
                                        </p:tgtEl>
                                      </p:cBhvr>
                                    </p:animEffect>
                                    <p:anim calcmode="lin" valueType="num">
                                      <p:cBhvr>
                                        <p:cTn id="2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1000"/>
                                        <p:tgtEl>
                                          <p:spTgt spid="4">
                                            <p:txEl>
                                              <p:pRg st="2" end="2"/>
                                            </p:txEl>
                                          </p:spTgt>
                                        </p:tgtEl>
                                      </p:cBhvr>
                                    </p:animEffect>
                                    <p:anim calcmode="lin" valueType="num">
                                      <p:cBhvr>
                                        <p:cTn id="3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Effect transition="in" filter="fade">
                                      <p:cBhvr>
                                        <p:cTn id="39" dur="1000"/>
                                        <p:tgtEl>
                                          <p:spTgt spid="4">
                                            <p:txEl>
                                              <p:pRg st="3" end="3"/>
                                            </p:txEl>
                                          </p:spTgt>
                                        </p:tgtEl>
                                      </p:cBhvr>
                                    </p:animEffect>
                                    <p:anim calcmode="lin" valueType="num">
                                      <p:cBhvr>
                                        <p:cTn id="4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4">
                                            <p:txEl>
                                              <p:pRg st="5" end="5"/>
                                            </p:txEl>
                                          </p:spTgt>
                                        </p:tgtEl>
                                        <p:attrNameLst>
                                          <p:attrName>style.visibility</p:attrName>
                                        </p:attrNameLst>
                                      </p:cBhvr>
                                      <p:to>
                                        <p:strVal val="visible"/>
                                      </p:to>
                                    </p:set>
                                    <p:animEffect transition="in" filter="fade">
                                      <p:cBhvr>
                                        <p:cTn id="46" dur="1000"/>
                                        <p:tgtEl>
                                          <p:spTgt spid="4">
                                            <p:txEl>
                                              <p:pRg st="5" end="5"/>
                                            </p:txEl>
                                          </p:spTgt>
                                        </p:tgtEl>
                                      </p:cBhvr>
                                    </p:animEffect>
                                    <p:anim calcmode="lin" valueType="num">
                                      <p:cBhvr>
                                        <p:cTn id="47"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8"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4">
                                            <p:txEl>
                                              <p:pRg st="6" end="6"/>
                                            </p:txEl>
                                          </p:spTgt>
                                        </p:tgtEl>
                                        <p:attrNameLst>
                                          <p:attrName>style.visibility</p:attrName>
                                        </p:attrNameLst>
                                      </p:cBhvr>
                                      <p:to>
                                        <p:strVal val="visible"/>
                                      </p:to>
                                    </p:set>
                                    <p:animEffect transition="in" filter="fade">
                                      <p:cBhvr>
                                        <p:cTn id="53" dur="1000"/>
                                        <p:tgtEl>
                                          <p:spTgt spid="4">
                                            <p:txEl>
                                              <p:pRg st="6" end="6"/>
                                            </p:txEl>
                                          </p:spTgt>
                                        </p:tgtEl>
                                      </p:cBhvr>
                                    </p:animEffect>
                                    <p:anim calcmode="lin" valueType="num">
                                      <p:cBhvr>
                                        <p:cTn id="54"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5"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4">
                                            <p:txEl>
                                              <p:pRg st="8" end="8"/>
                                            </p:txEl>
                                          </p:spTgt>
                                        </p:tgtEl>
                                        <p:attrNameLst>
                                          <p:attrName>style.visibility</p:attrName>
                                        </p:attrNameLst>
                                      </p:cBhvr>
                                      <p:to>
                                        <p:strVal val="visible"/>
                                      </p:to>
                                    </p:set>
                                    <p:animEffect transition="in" filter="fade">
                                      <p:cBhvr>
                                        <p:cTn id="60" dur="1000"/>
                                        <p:tgtEl>
                                          <p:spTgt spid="4">
                                            <p:txEl>
                                              <p:pRg st="8" end="8"/>
                                            </p:txEl>
                                          </p:spTgt>
                                        </p:tgtEl>
                                      </p:cBhvr>
                                    </p:animEffect>
                                    <p:anim calcmode="lin" valueType="num">
                                      <p:cBhvr>
                                        <p:cTn id="61"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62"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4">
                                            <p:txEl>
                                              <p:pRg st="9" end="9"/>
                                            </p:txEl>
                                          </p:spTgt>
                                        </p:tgtEl>
                                        <p:attrNameLst>
                                          <p:attrName>style.visibility</p:attrName>
                                        </p:attrNameLst>
                                      </p:cBhvr>
                                      <p:to>
                                        <p:strVal val="visible"/>
                                      </p:to>
                                    </p:set>
                                    <p:animEffect transition="in" filter="fade">
                                      <p:cBhvr>
                                        <p:cTn id="67" dur="1000"/>
                                        <p:tgtEl>
                                          <p:spTgt spid="4">
                                            <p:txEl>
                                              <p:pRg st="9" end="9"/>
                                            </p:txEl>
                                          </p:spTgt>
                                        </p:tgtEl>
                                      </p:cBhvr>
                                    </p:animEffect>
                                    <p:anim calcmode="lin" valueType="num">
                                      <p:cBhvr>
                                        <p:cTn id="68"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69"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376DE-B6E6-4DA0-A27F-1D294BD3D51A}"/>
              </a:ext>
            </a:extLst>
          </p:cNvPr>
          <p:cNvSpPr>
            <a:spLocks noGrp="1"/>
          </p:cNvSpPr>
          <p:nvPr>
            <p:ph type="title"/>
          </p:nvPr>
        </p:nvSpPr>
        <p:spPr/>
        <p:txBody>
          <a:bodyPr/>
          <a:lstStyle/>
          <a:p>
            <a:r>
              <a:rPr lang="en-US" dirty="0"/>
              <a:t>The wider curriculum- Science </a:t>
            </a:r>
            <a:endParaRPr lang="en-GB" dirty="0"/>
          </a:p>
        </p:txBody>
      </p:sp>
      <p:sp>
        <p:nvSpPr>
          <p:cNvPr id="4" name="Content Placeholder 3">
            <a:extLst>
              <a:ext uri="{FF2B5EF4-FFF2-40B4-BE49-F238E27FC236}">
                <a16:creationId xmlns:a16="http://schemas.microsoft.com/office/drawing/2014/main" id="{7C51DAF1-BDFB-4D4E-A050-ED590E448F51}"/>
              </a:ext>
            </a:extLst>
          </p:cNvPr>
          <p:cNvSpPr>
            <a:spLocks noGrp="1"/>
          </p:cNvSpPr>
          <p:nvPr>
            <p:ph idx="1"/>
          </p:nvPr>
        </p:nvSpPr>
        <p:spPr>
          <a:xfrm>
            <a:off x="632764" y="1431449"/>
            <a:ext cx="8596668" cy="3880773"/>
          </a:xfrm>
        </p:spPr>
        <p:txBody>
          <a:bodyPr>
            <a:normAutofit/>
          </a:bodyPr>
          <a:lstStyle/>
          <a:p>
            <a:r>
              <a:rPr lang="en-US" sz="2400" dirty="0"/>
              <a:t>During the year in Science, the children will be learning about </a:t>
            </a:r>
          </a:p>
          <a:p>
            <a:endParaRPr lang="en-US" sz="2400" dirty="0"/>
          </a:p>
          <a:p>
            <a:r>
              <a:rPr lang="en-US" sz="2400" dirty="0"/>
              <a:t>Autumn – Rock Detectives and Amazing Bodies</a:t>
            </a:r>
          </a:p>
          <a:p>
            <a:endParaRPr lang="en-US" sz="2400" dirty="0"/>
          </a:p>
          <a:p>
            <a:r>
              <a:rPr lang="en-US" sz="2400" dirty="0"/>
              <a:t>Spring – Forces and How Does Your Garden Grow?</a:t>
            </a:r>
          </a:p>
          <a:p>
            <a:endParaRPr lang="en-US" sz="2400" dirty="0"/>
          </a:p>
          <a:p>
            <a:r>
              <a:rPr lang="en-US" sz="2400" dirty="0"/>
              <a:t>Summer – Can You See Me?</a:t>
            </a:r>
            <a:endParaRPr lang="en-GB" sz="2400" dirty="0"/>
          </a:p>
        </p:txBody>
      </p:sp>
      <p:pic>
        <p:nvPicPr>
          <p:cNvPr id="3" name="Picture 2">
            <a:extLst>
              <a:ext uri="{FF2B5EF4-FFF2-40B4-BE49-F238E27FC236}">
                <a16:creationId xmlns:a16="http://schemas.microsoft.com/office/drawing/2014/main" id="{43B55DF4-57BF-483F-BC32-44E4D26FBBD6}"/>
              </a:ext>
            </a:extLst>
          </p:cNvPr>
          <p:cNvPicPr>
            <a:picLocks noChangeAspect="1"/>
          </p:cNvPicPr>
          <p:nvPr/>
        </p:nvPicPr>
        <p:blipFill>
          <a:blip r:embed="rId2"/>
          <a:stretch>
            <a:fillRect/>
          </a:stretch>
        </p:blipFill>
        <p:spPr>
          <a:xfrm>
            <a:off x="7299310" y="379411"/>
            <a:ext cx="1854295" cy="1301817"/>
          </a:xfrm>
          <a:prstGeom prst="rect">
            <a:avLst/>
          </a:prstGeom>
        </p:spPr>
      </p:pic>
      <p:pic>
        <p:nvPicPr>
          <p:cNvPr id="5" name="Picture 4">
            <a:extLst>
              <a:ext uri="{FF2B5EF4-FFF2-40B4-BE49-F238E27FC236}">
                <a16:creationId xmlns:a16="http://schemas.microsoft.com/office/drawing/2014/main" id="{DC009305-7E0C-4EE1-9D06-6101B5034615}"/>
              </a:ext>
            </a:extLst>
          </p:cNvPr>
          <p:cNvPicPr>
            <a:picLocks noChangeAspect="1"/>
          </p:cNvPicPr>
          <p:nvPr/>
        </p:nvPicPr>
        <p:blipFill>
          <a:blip r:embed="rId3"/>
          <a:stretch>
            <a:fillRect/>
          </a:stretch>
        </p:blipFill>
        <p:spPr>
          <a:xfrm>
            <a:off x="10415681" y="4437603"/>
            <a:ext cx="1433811" cy="2231659"/>
          </a:xfrm>
          <a:prstGeom prst="rect">
            <a:avLst/>
          </a:prstGeom>
        </p:spPr>
      </p:pic>
      <p:pic>
        <p:nvPicPr>
          <p:cNvPr id="6" name="Picture 5">
            <a:extLst>
              <a:ext uri="{FF2B5EF4-FFF2-40B4-BE49-F238E27FC236}">
                <a16:creationId xmlns:a16="http://schemas.microsoft.com/office/drawing/2014/main" id="{1F3CFAA0-A66A-46C0-9604-2F69E8B7480B}"/>
              </a:ext>
            </a:extLst>
          </p:cNvPr>
          <p:cNvPicPr>
            <a:picLocks noChangeAspect="1"/>
          </p:cNvPicPr>
          <p:nvPr/>
        </p:nvPicPr>
        <p:blipFill>
          <a:blip r:embed="rId4"/>
          <a:stretch>
            <a:fillRect/>
          </a:stretch>
        </p:blipFill>
        <p:spPr>
          <a:xfrm>
            <a:off x="801856" y="5311615"/>
            <a:ext cx="1708238" cy="1136708"/>
          </a:xfrm>
          <a:prstGeom prst="rect">
            <a:avLst/>
          </a:prstGeom>
        </p:spPr>
      </p:pic>
      <p:pic>
        <p:nvPicPr>
          <p:cNvPr id="7" name="Picture 6">
            <a:extLst>
              <a:ext uri="{FF2B5EF4-FFF2-40B4-BE49-F238E27FC236}">
                <a16:creationId xmlns:a16="http://schemas.microsoft.com/office/drawing/2014/main" id="{9F9B2384-1F99-4FCA-9726-504E5B4C4E05}"/>
              </a:ext>
            </a:extLst>
          </p:cNvPr>
          <p:cNvPicPr>
            <a:picLocks noChangeAspect="1"/>
          </p:cNvPicPr>
          <p:nvPr/>
        </p:nvPicPr>
        <p:blipFill>
          <a:blip r:embed="rId5"/>
          <a:stretch>
            <a:fillRect/>
          </a:stretch>
        </p:blipFill>
        <p:spPr>
          <a:xfrm>
            <a:off x="8936433" y="1941864"/>
            <a:ext cx="2578233" cy="2159111"/>
          </a:xfrm>
          <a:prstGeom prst="rect">
            <a:avLst/>
          </a:prstGeom>
        </p:spPr>
      </p:pic>
      <p:pic>
        <p:nvPicPr>
          <p:cNvPr id="8" name="Picture 7">
            <a:extLst>
              <a:ext uri="{FF2B5EF4-FFF2-40B4-BE49-F238E27FC236}">
                <a16:creationId xmlns:a16="http://schemas.microsoft.com/office/drawing/2014/main" id="{D8D7A2AD-8996-40AD-B79C-D7AF46169D77}"/>
              </a:ext>
            </a:extLst>
          </p:cNvPr>
          <p:cNvPicPr>
            <a:picLocks noChangeAspect="1"/>
          </p:cNvPicPr>
          <p:nvPr/>
        </p:nvPicPr>
        <p:blipFill>
          <a:blip r:embed="rId6"/>
          <a:stretch>
            <a:fillRect/>
          </a:stretch>
        </p:blipFill>
        <p:spPr>
          <a:xfrm>
            <a:off x="4304466" y="4549576"/>
            <a:ext cx="1587582" cy="1524078"/>
          </a:xfrm>
          <a:prstGeom prst="rect">
            <a:avLst/>
          </a:prstGeom>
        </p:spPr>
      </p:pic>
      <p:pic>
        <p:nvPicPr>
          <p:cNvPr id="9" name="Picture 8">
            <a:extLst>
              <a:ext uri="{FF2B5EF4-FFF2-40B4-BE49-F238E27FC236}">
                <a16:creationId xmlns:a16="http://schemas.microsoft.com/office/drawing/2014/main" id="{D7A4E9AE-B918-4A8B-B98B-5E56AC36E2D1}"/>
              </a:ext>
            </a:extLst>
          </p:cNvPr>
          <p:cNvPicPr>
            <a:picLocks noChangeAspect="1"/>
          </p:cNvPicPr>
          <p:nvPr/>
        </p:nvPicPr>
        <p:blipFill>
          <a:blip r:embed="rId7"/>
          <a:stretch>
            <a:fillRect/>
          </a:stretch>
        </p:blipFill>
        <p:spPr>
          <a:xfrm>
            <a:off x="6695769" y="3621776"/>
            <a:ext cx="1661831" cy="1689839"/>
          </a:xfrm>
          <a:prstGeom prst="rect">
            <a:avLst/>
          </a:prstGeom>
        </p:spPr>
      </p:pic>
    </p:spTree>
    <p:extLst>
      <p:ext uri="{BB962C8B-B14F-4D97-AF65-F5344CB8AC3E}">
        <p14:creationId xmlns:p14="http://schemas.microsoft.com/office/powerpoint/2010/main" val="2541884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fade">
                                      <p:cBhvr>
                                        <p:cTn id="37" dur="1000"/>
                                        <p:tgtEl>
                                          <p:spTgt spid="4">
                                            <p:txEl>
                                              <p:pRg st="0" end="0"/>
                                            </p:txEl>
                                          </p:spTgt>
                                        </p:tgtEl>
                                      </p:cBhvr>
                                    </p:animEffect>
                                    <p:anim calcmode="lin" valueType="num">
                                      <p:cBhvr>
                                        <p:cTn id="3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Effect transition="in" filter="fade">
                                      <p:cBhvr>
                                        <p:cTn id="42" dur="1000"/>
                                        <p:tgtEl>
                                          <p:spTgt spid="4">
                                            <p:txEl>
                                              <p:pRg st="2" end="2"/>
                                            </p:txEl>
                                          </p:spTgt>
                                        </p:tgtEl>
                                      </p:cBhvr>
                                    </p:animEffect>
                                    <p:anim calcmode="lin" valueType="num">
                                      <p:cBhvr>
                                        <p:cTn id="4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2" end="2"/>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animEffect transition="in" filter="fade">
                                      <p:cBhvr>
                                        <p:cTn id="47" dur="1000"/>
                                        <p:tgtEl>
                                          <p:spTgt spid="4">
                                            <p:txEl>
                                              <p:pRg st="4" end="4"/>
                                            </p:txEl>
                                          </p:spTgt>
                                        </p:tgtEl>
                                      </p:cBhvr>
                                    </p:animEffect>
                                    <p:anim calcmode="lin" valueType="num">
                                      <p:cBhvr>
                                        <p:cTn id="4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4" end="4"/>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4">
                                            <p:txEl>
                                              <p:pRg st="6" end="6"/>
                                            </p:txEl>
                                          </p:spTgt>
                                        </p:tgtEl>
                                        <p:attrNameLst>
                                          <p:attrName>style.visibility</p:attrName>
                                        </p:attrNameLst>
                                      </p:cBhvr>
                                      <p:to>
                                        <p:strVal val="visible"/>
                                      </p:to>
                                    </p:set>
                                    <p:animEffect transition="in" filter="fade">
                                      <p:cBhvr>
                                        <p:cTn id="52" dur="1000"/>
                                        <p:tgtEl>
                                          <p:spTgt spid="4">
                                            <p:txEl>
                                              <p:pRg st="6" end="6"/>
                                            </p:txEl>
                                          </p:spTgt>
                                        </p:tgtEl>
                                      </p:cBhvr>
                                    </p:animEffect>
                                    <p:anim calcmode="lin" valueType="num">
                                      <p:cBhvr>
                                        <p:cTn id="5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4"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376DE-B6E6-4DA0-A27F-1D294BD3D51A}"/>
              </a:ext>
            </a:extLst>
          </p:cNvPr>
          <p:cNvSpPr>
            <a:spLocks noGrp="1"/>
          </p:cNvSpPr>
          <p:nvPr>
            <p:ph type="title"/>
          </p:nvPr>
        </p:nvSpPr>
        <p:spPr>
          <a:xfrm>
            <a:off x="494712" y="358761"/>
            <a:ext cx="8596668" cy="1320800"/>
          </a:xfrm>
        </p:spPr>
        <p:txBody>
          <a:bodyPr/>
          <a:lstStyle/>
          <a:p>
            <a:r>
              <a:rPr lang="en-US" dirty="0"/>
              <a:t>The wider curriculum- RE </a:t>
            </a:r>
            <a:endParaRPr lang="en-GB" dirty="0"/>
          </a:p>
        </p:txBody>
      </p:sp>
      <p:sp>
        <p:nvSpPr>
          <p:cNvPr id="4" name="Content Placeholder 3">
            <a:extLst>
              <a:ext uri="{FF2B5EF4-FFF2-40B4-BE49-F238E27FC236}">
                <a16:creationId xmlns:a16="http://schemas.microsoft.com/office/drawing/2014/main" id="{7C51DAF1-BDFB-4D4E-A050-ED590E448F51}"/>
              </a:ext>
            </a:extLst>
          </p:cNvPr>
          <p:cNvSpPr>
            <a:spLocks noGrp="1"/>
          </p:cNvSpPr>
          <p:nvPr>
            <p:ph idx="1"/>
          </p:nvPr>
        </p:nvSpPr>
        <p:spPr>
          <a:xfrm>
            <a:off x="677334" y="1142538"/>
            <a:ext cx="8596668" cy="4694321"/>
          </a:xfrm>
        </p:spPr>
        <p:txBody>
          <a:bodyPr>
            <a:noAutofit/>
          </a:bodyPr>
          <a:lstStyle/>
          <a:p>
            <a:r>
              <a:rPr lang="en-US" sz="1900" dirty="0"/>
              <a:t>During the year in RE, the children will be learning about </a:t>
            </a:r>
          </a:p>
          <a:p>
            <a:endParaRPr lang="en-US" sz="1900" dirty="0"/>
          </a:p>
          <a:p>
            <a:r>
              <a:rPr lang="en-US" sz="1900" dirty="0"/>
              <a:t>Autumn</a:t>
            </a:r>
          </a:p>
          <a:p>
            <a:r>
              <a:rPr lang="en-US" sz="1900" dirty="0"/>
              <a:t>Christianity.</a:t>
            </a:r>
          </a:p>
          <a:p>
            <a:endParaRPr lang="en-US" sz="1900" dirty="0"/>
          </a:p>
          <a:p>
            <a:r>
              <a:rPr lang="en-US" sz="1900" dirty="0"/>
              <a:t>Spring </a:t>
            </a:r>
          </a:p>
          <a:p>
            <a:r>
              <a:rPr lang="en-US" sz="1900" dirty="0"/>
              <a:t>Islam.</a:t>
            </a:r>
          </a:p>
          <a:p>
            <a:r>
              <a:rPr lang="en-US" sz="1900" dirty="0"/>
              <a:t>Christianity – The Easter story. </a:t>
            </a:r>
          </a:p>
          <a:p>
            <a:endParaRPr lang="en-US" sz="1900" dirty="0"/>
          </a:p>
          <a:p>
            <a:r>
              <a:rPr lang="en-US" sz="1900" dirty="0"/>
              <a:t>Summer </a:t>
            </a:r>
          </a:p>
          <a:p>
            <a:r>
              <a:rPr lang="en-US" sz="1900" dirty="0"/>
              <a:t>Sikhism</a:t>
            </a:r>
          </a:p>
          <a:p>
            <a:r>
              <a:rPr lang="en-GB" sz="1900" dirty="0"/>
              <a:t>Judaism</a:t>
            </a:r>
          </a:p>
          <a:p>
            <a:r>
              <a:rPr lang="en-GB" sz="1900" dirty="0"/>
              <a:t>Hinduism. </a:t>
            </a:r>
          </a:p>
        </p:txBody>
      </p:sp>
      <p:pic>
        <p:nvPicPr>
          <p:cNvPr id="3" name="Picture 2">
            <a:extLst>
              <a:ext uri="{FF2B5EF4-FFF2-40B4-BE49-F238E27FC236}">
                <a16:creationId xmlns:a16="http://schemas.microsoft.com/office/drawing/2014/main" id="{47185344-E8E3-4B8B-AB2B-B6EB98ABC8AD}"/>
              </a:ext>
            </a:extLst>
          </p:cNvPr>
          <p:cNvPicPr>
            <a:picLocks noChangeAspect="1"/>
          </p:cNvPicPr>
          <p:nvPr/>
        </p:nvPicPr>
        <p:blipFill>
          <a:blip r:embed="rId2"/>
          <a:stretch>
            <a:fillRect/>
          </a:stretch>
        </p:blipFill>
        <p:spPr>
          <a:xfrm>
            <a:off x="3179407" y="2393897"/>
            <a:ext cx="5569236" cy="1035103"/>
          </a:xfrm>
          <a:prstGeom prst="rect">
            <a:avLst/>
          </a:prstGeom>
        </p:spPr>
      </p:pic>
      <p:pic>
        <p:nvPicPr>
          <p:cNvPr id="5" name="Picture 4">
            <a:extLst>
              <a:ext uri="{FF2B5EF4-FFF2-40B4-BE49-F238E27FC236}">
                <a16:creationId xmlns:a16="http://schemas.microsoft.com/office/drawing/2014/main" id="{F4C289FC-F2CB-451A-9EBC-5995F9E769F2}"/>
              </a:ext>
            </a:extLst>
          </p:cNvPr>
          <p:cNvPicPr>
            <a:picLocks noChangeAspect="1"/>
          </p:cNvPicPr>
          <p:nvPr/>
        </p:nvPicPr>
        <p:blipFill>
          <a:blip r:embed="rId3"/>
          <a:stretch>
            <a:fillRect/>
          </a:stretch>
        </p:blipFill>
        <p:spPr>
          <a:xfrm>
            <a:off x="6713566" y="589029"/>
            <a:ext cx="2665992" cy="1095392"/>
          </a:xfrm>
          <a:prstGeom prst="rect">
            <a:avLst/>
          </a:prstGeom>
        </p:spPr>
      </p:pic>
      <p:pic>
        <p:nvPicPr>
          <p:cNvPr id="6" name="Picture 5">
            <a:extLst>
              <a:ext uri="{FF2B5EF4-FFF2-40B4-BE49-F238E27FC236}">
                <a16:creationId xmlns:a16="http://schemas.microsoft.com/office/drawing/2014/main" id="{1ECCD1EC-C4BD-4610-B8D3-031D328E7088}"/>
              </a:ext>
            </a:extLst>
          </p:cNvPr>
          <p:cNvPicPr>
            <a:picLocks noChangeAspect="1"/>
          </p:cNvPicPr>
          <p:nvPr/>
        </p:nvPicPr>
        <p:blipFill>
          <a:blip r:embed="rId4"/>
          <a:stretch>
            <a:fillRect/>
          </a:stretch>
        </p:blipFill>
        <p:spPr>
          <a:xfrm>
            <a:off x="3179407" y="4988299"/>
            <a:ext cx="5911973" cy="955138"/>
          </a:xfrm>
          <a:prstGeom prst="rect">
            <a:avLst/>
          </a:prstGeom>
        </p:spPr>
      </p:pic>
    </p:spTree>
    <p:extLst>
      <p:ext uri="{BB962C8B-B14F-4D97-AF65-F5344CB8AC3E}">
        <p14:creationId xmlns:p14="http://schemas.microsoft.com/office/powerpoint/2010/main" val="2774301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fade">
                                      <p:cBhvr>
                                        <p:cTn id="26" dur="1000"/>
                                        <p:tgtEl>
                                          <p:spTgt spid="4">
                                            <p:txEl>
                                              <p:pRg st="3" end="3"/>
                                            </p:txEl>
                                          </p:spTgt>
                                        </p:tgtEl>
                                      </p:cBhvr>
                                    </p:animEffect>
                                    <p:anim calcmode="lin" valueType="num">
                                      <p:cBhvr>
                                        <p:cTn id="27"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animEffect transition="in" filter="fade">
                                      <p:cBhvr>
                                        <p:cTn id="33" dur="1000"/>
                                        <p:tgtEl>
                                          <p:spTgt spid="4">
                                            <p:txEl>
                                              <p:pRg st="5" end="5"/>
                                            </p:txEl>
                                          </p:spTgt>
                                        </p:tgtEl>
                                      </p:cBhvr>
                                    </p:animEffect>
                                    <p:anim calcmode="lin" valueType="num">
                                      <p:cBhvr>
                                        <p:cTn id="34"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4">
                                            <p:txEl>
                                              <p:pRg st="6" end="6"/>
                                            </p:txEl>
                                          </p:spTgt>
                                        </p:tgtEl>
                                        <p:attrNameLst>
                                          <p:attrName>style.visibility</p:attrName>
                                        </p:attrNameLst>
                                      </p:cBhvr>
                                      <p:to>
                                        <p:strVal val="visible"/>
                                      </p:to>
                                    </p:set>
                                    <p:animEffect transition="in" filter="fade">
                                      <p:cBhvr>
                                        <p:cTn id="40" dur="1000"/>
                                        <p:tgtEl>
                                          <p:spTgt spid="4">
                                            <p:txEl>
                                              <p:pRg st="6" end="6"/>
                                            </p:txEl>
                                          </p:spTgt>
                                        </p:tgtEl>
                                      </p:cBhvr>
                                    </p:animEffect>
                                    <p:anim calcmode="lin" valueType="num">
                                      <p:cBhvr>
                                        <p:cTn id="41"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Effect transition="in" filter="fade">
                                      <p:cBhvr>
                                        <p:cTn id="47" dur="1000"/>
                                        <p:tgtEl>
                                          <p:spTgt spid="4">
                                            <p:txEl>
                                              <p:pRg st="7" end="7"/>
                                            </p:txEl>
                                          </p:spTgt>
                                        </p:tgtEl>
                                      </p:cBhvr>
                                    </p:animEffect>
                                    <p:anim calcmode="lin" valueType="num">
                                      <p:cBhvr>
                                        <p:cTn id="48"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4">
                                            <p:txEl>
                                              <p:pRg st="9" end="9"/>
                                            </p:txEl>
                                          </p:spTgt>
                                        </p:tgtEl>
                                        <p:attrNameLst>
                                          <p:attrName>style.visibility</p:attrName>
                                        </p:attrNameLst>
                                      </p:cBhvr>
                                      <p:to>
                                        <p:strVal val="visible"/>
                                      </p:to>
                                    </p:set>
                                    <p:animEffect transition="in" filter="fade">
                                      <p:cBhvr>
                                        <p:cTn id="54" dur="1000"/>
                                        <p:tgtEl>
                                          <p:spTgt spid="4">
                                            <p:txEl>
                                              <p:pRg st="9" end="9"/>
                                            </p:txEl>
                                          </p:spTgt>
                                        </p:tgtEl>
                                      </p:cBhvr>
                                    </p:animEffect>
                                    <p:anim calcmode="lin" valueType="num">
                                      <p:cBhvr>
                                        <p:cTn id="55"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56"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4">
                                            <p:txEl>
                                              <p:pRg st="10" end="10"/>
                                            </p:txEl>
                                          </p:spTgt>
                                        </p:tgtEl>
                                        <p:attrNameLst>
                                          <p:attrName>style.visibility</p:attrName>
                                        </p:attrNameLst>
                                      </p:cBhvr>
                                      <p:to>
                                        <p:strVal val="visible"/>
                                      </p:to>
                                    </p:set>
                                    <p:animEffect transition="in" filter="fade">
                                      <p:cBhvr>
                                        <p:cTn id="61" dur="1000"/>
                                        <p:tgtEl>
                                          <p:spTgt spid="4">
                                            <p:txEl>
                                              <p:pRg st="10" end="10"/>
                                            </p:txEl>
                                          </p:spTgt>
                                        </p:tgtEl>
                                      </p:cBhvr>
                                    </p:animEffect>
                                    <p:anim calcmode="lin" valueType="num">
                                      <p:cBhvr>
                                        <p:cTn id="62"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63"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4">
                                            <p:txEl>
                                              <p:pRg st="11" end="11"/>
                                            </p:txEl>
                                          </p:spTgt>
                                        </p:tgtEl>
                                        <p:attrNameLst>
                                          <p:attrName>style.visibility</p:attrName>
                                        </p:attrNameLst>
                                      </p:cBhvr>
                                      <p:to>
                                        <p:strVal val="visible"/>
                                      </p:to>
                                    </p:set>
                                    <p:animEffect transition="in" filter="fade">
                                      <p:cBhvr>
                                        <p:cTn id="68" dur="1000"/>
                                        <p:tgtEl>
                                          <p:spTgt spid="4">
                                            <p:txEl>
                                              <p:pRg st="11" end="11"/>
                                            </p:txEl>
                                          </p:spTgt>
                                        </p:tgtEl>
                                      </p:cBhvr>
                                    </p:animEffect>
                                    <p:anim calcmode="lin" valueType="num">
                                      <p:cBhvr>
                                        <p:cTn id="69"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70" dur="1000" fill="hold"/>
                                        <p:tgtEl>
                                          <p:spTgt spid="4">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4">
                                            <p:txEl>
                                              <p:pRg st="12" end="12"/>
                                            </p:txEl>
                                          </p:spTgt>
                                        </p:tgtEl>
                                        <p:attrNameLst>
                                          <p:attrName>style.visibility</p:attrName>
                                        </p:attrNameLst>
                                      </p:cBhvr>
                                      <p:to>
                                        <p:strVal val="visible"/>
                                      </p:to>
                                    </p:set>
                                    <p:animEffect transition="in" filter="fade">
                                      <p:cBhvr>
                                        <p:cTn id="75" dur="1000"/>
                                        <p:tgtEl>
                                          <p:spTgt spid="4">
                                            <p:txEl>
                                              <p:pRg st="12" end="12"/>
                                            </p:txEl>
                                          </p:spTgt>
                                        </p:tgtEl>
                                      </p:cBhvr>
                                    </p:animEffect>
                                    <p:anim calcmode="lin" valueType="num">
                                      <p:cBhvr>
                                        <p:cTn id="76" dur="1000" fill="hold"/>
                                        <p:tgtEl>
                                          <p:spTgt spid="4">
                                            <p:txEl>
                                              <p:pRg st="12" end="12"/>
                                            </p:txEl>
                                          </p:spTgt>
                                        </p:tgtEl>
                                        <p:attrNameLst>
                                          <p:attrName>ppt_x</p:attrName>
                                        </p:attrNameLst>
                                      </p:cBhvr>
                                      <p:tavLst>
                                        <p:tav tm="0">
                                          <p:val>
                                            <p:strVal val="#ppt_x"/>
                                          </p:val>
                                        </p:tav>
                                        <p:tav tm="100000">
                                          <p:val>
                                            <p:strVal val="#ppt_x"/>
                                          </p:val>
                                        </p:tav>
                                      </p:tavLst>
                                    </p:anim>
                                    <p:anim calcmode="lin" valueType="num">
                                      <p:cBhvr>
                                        <p:cTn id="77" dur="1000" fill="hold"/>
                                        <p:tgtEl>
                                          <p:spTgt spid="4">
                                            <p:txEl>
                                              <p:pRg st="12" end="12"/>
                                            </p:txEl>
                                          </p:spTgt>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3"/>
                                        </p:tgtEl>
                                        <p:attrNameLst>
                                          <p:attrName>style.visibility</p:attrName>
                                        </p:attrNameLst>
                                      </p:cBhvr>
                                      <p:to>
                                        <p:strVal val="visible"/>
                                      </p:to>
                                    </p:set>
                                    <p:animEffect transition="in" filter="fade">
                                      <p:cBhvr>
                                        <p:cTn id="80" dur="1000"/>
                                        <p:tgtEl>
                                          <p:spTgt spid="3"/>
                                        </p:tgtEl>
                                      </p:cBhvr>
                                    </p:animEffect>
                                    <p:anim calcmode="lin" valueType="num">
                                      <p:cBhvr>
                                        <p:cTn id="81" dur="1000" fill="hold"/>
                                        <p:tgtEl>
                                          <p:spTgt spid="3"/>
                                        </p:tgtEl>
                                        <p:attrNameLst>
                                          <p:attrName>ppt_x</p:attrName>
                                        </p:attrNameLst>
                                      </p:cBhvr>
                                      <p:tavLst>
                                        <p:tav tm="0">
                                          <p:val>
                                            <p:strVal val="#ppt_x"/>
                                          </p:val>
                                        </p:tav>
                                        <p:tav tm="100000">
                                          <p:val>
                                            <p:strVal val="#ppt_x"/>
                                          </p:val>
                                        </p:tav>
                                      </p:tavLst>
                                    </p:anim>
                                    <p:anim calcmode="lin" valueType="num">
                                      <p:cBhvr>
                                        <p:cTn id="82" dur="1000" fill="hold"/>
                                        <p:tgtEl>
                                          <p:spTgt spid="3"/>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0"/>
                                  </p:stCondLst>
                                  <p:childTnLst>
                                    <p:set>
                                      <p:cBhvr>
                                        <p:cTn id="84" dur="1" fill="hold">
                                          <p:stCondLst>
                                            <p:cond delay="0"/>
                                          </p:stCondLst>
                                        </p:cTn>
                                        <p:tgtEl>
                                          <p:spTgt spid="5"/>
                                        </p:tgtEl>
                                        <p:attrNameLst>
                                          <p:attrName>style.visibility</p:attrName>
                                        </p:attrNameLst>
                                      </p:cBhvr>
                                      <p:to>
                                        <p:strVal val="visible"/>
                                      </p:to>
                                    </p:set>
                                    <p:animEffect transition="in" filter="fade">
                                      <p:cBhvr>
                                        <p:cTn id="85" dur="1000"/>
                                        <p:tgtEl>
                                          <p:spTgt spid="5"/>
                                        </p:tgtEl>
                                      </p:cBhvr>
                                    </p:animEffect>
                                    <p:anim calcmode="lin" valueType="num">
                                      <p:cBhvr>
                                        <p:cTn id="86" dur="1000" fill="hold"/>
                                        <p:tgtEl>
                                          <p:spTgt spid="5"/>
                                        </p:tgtEl>
                                        <p:attrNameLst>
                                          <p:attrName>ppt_x</p:attrName>
                                        </p:attrNameLst>
                                      </p:cBhvr>
                                      <p:tavLst>
                                        <p:tav tm="0">
                                          <p:val>
                                            <p:strVal val="#ppt_x"/>
                                          </p:val>
                                        </p:tav>
                                        <p:tav tm="100000">
                                          <p:val>
                                            <p:strVal val="#ppt_x"/>
                                          </p:val>
                                        </p:tav>
                                      </p:tavLst>
                                    </p:anim>
                                    <p:anim calcmode="lin" valueType="num">
                                      <p:cBhvr>
                                        <p:cTn id="87" dur="1000" fill="hold"/>
                                        <p:tgtEl>
                                          <p:spTgt spid="5"/>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Effect transition="in" filter="fade">
                                      <p:cBhvr>
                                        <p:cTn id="90" dur="1000"/>
                                        <p:tgtEl>
                                          <p:spTgt spid="6"/>
                                        </p:tgtEl>
                                      </p:cBhvr>
                                    </p:animEffect>
                                    <p:anim calcmode="lin" valueType="num">
                                      <p:cBhvr>
                                        <p:cTn id="91" dur="1000" fill="hold"/>
                                        <p:tgtEl>
                                          <p:spTgt spid="6"/>
                                        </p:tgtEl>
                                        <p:attrNameLst>
                                          <p:attrName>ppt_x</p:attrName>
                                        </p:attrNameLst>
                                      </p:cBhvr>
                                      <p:tavLst>
                                        <p:tav tm="0">
                                          <p:val>
                                            <p:strVal val="#ppt_x"/>
                                          </p:val>
                                        </p:tav>
                                        <p:tav tm="100000">
                                          <p:val>
                                            <p:strVal val="#ppt_x"/>
                                          </p:val>
                                        </p:tav>
                                      </p:tavLst>
                                    </p:anim>
                                    <p:anim calcmode="lin" valueType="num">
                                      <p:cBhvr>
                                        <p:cTn id="9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376DE-B6E6-4DA0-A27F-1D294BD3D51A}"/>
              </a:ext>
            </a:extLst>
          </p:cNvPr>
          <p:cNvSpPr>
            <a:spLocks noGrp="1"/>
          </p:cNvSpPr>
          <p:nvPr>
            <p:ph type="title"/>
          </p:nvPr>
        </p:nvSpPr>
        <p:spPr>
          <a:xfrm>
            <a:off x="205993" y="194821"/>
            <a:ext cx="4243459" cy="1320800"/>
          </a:xfrm>
        </p:spPr>
        <p:txBody>
          <a:bodyPr/>
          <a:lstStyle/>
          <a:p>
            <a:r>
              <a:rPr lang="en-US" dirty="0"/>
              <a:t>The wider curriculum- RSHE </a:t>
            </a:r>
            <a:endParaRPr lang="en-GB" dirty="0"/>
          </a:p>
        </p:txBody>
      </p:sp>
      <p:sp>
        <p:nvSpPr>
          <p:cNvPr id="4" name="Content Placeholder 3">
            <a:extLst>
              <a:ext uri="{FF2B5EF4-FFF2-40B4-BE49-F238E27FC236}">
                <a16:creationId xmlns:a16="http://schemas.microsoft.com/office/drawing/2014/main" id="{7C51DAF1-BDFB-4D4E-A050-ED590E448F51}"/>
              </a:ext>
            </a:extLst>
          </p:cNvPr>
          <p:cNvSpPr>
            <a:spLocks noGrp="1"/>
          </p:cNvSpPr>
          <p:nvPr>
            <p:ph idx="1"/>
          </p:nvPr>
        </p:nvSpPr>
        <p:spPr>
          <a:xfrm>
            <a:off x="677334" y="763571"/>
            <a:ext cx="8485520" cy="5703217"/>
          </a:xfrm>
        </p:spPr>
        <p:txBody>
          <a:bodyPr>
            <a:normAutofit fontScale="92500" lnSpcReduction="20000"/>
          </a:bodyPr>
          <a:lstStyle/>
          <a:p>
            <a:pPr marL="0" indent="0">
              <a:buNone/>
            </a:pPr>
            <a:r>
              <a:rPr lang="en-US" sz="2800" b="1" u="sng" dirty="0"/>
              <a:t>During the year in RSHE, the children will be learning about </a:t>
            </a:r>
          </a:p>
          <a:p>
            <a:pPr marL="0" indent="0">
              <a:buNone/>
            </a:pPr>
            <a:endParaRPr lang="en-US" sz="2800" b="1" u="sng" dirty="0"/>
          </a:p>
          <a:p>
            <a:r>
              <a:rPr lang="en-GB" sz="2800" b="1" dirty="0"/>
              <a:t>BM</a:t>
            </a:r>
            <a:r>
              <a:rPr lang="en-GB" sz="2800" dirty="0"/>
              <a:t> (Being Me in My World)</a:t>
            </a:r>
            <a:br>
              <a:rPr lang="en-GB" sz="2800" dirty="0"/>
            </a:br>
            <a:r>
              <a:rPr lang="en-GB" sz="2800" dirty="0"/>
              <a:t>'Who am I and how do I fit?'</a:t>
            </a:r>
          </a:p>
          <a:p>
            <a:r>
              <a:rPr lang="en-GB" sz="2800" b="1" dirty="0"/>
              <a:t>CD</a:t>
            </a:r>
            <a:r>
              <a:rPr lang="en-GB" sz="2800" dirty="0"/>
              <a:t> (Celebrating Difference)</a:t>
            </a:r>
            <a:br>
              <a:rPr lang="en-GB" sz="2800" dirty="0"/>
            </a:br>
            <a:r>
              <a:rPr lang="en-GB" sz="2800" dirty="0"/>
              <a:t>Respect for similarity and difference. Anti-bullying and being unique</a:t>
            </a:r>
          </a:p>
          <a:p>
            <a:r>
              <a:rPr lang="en-GB" sz="2800" b="1" dirty="0"/>
              <a:t>DG</a:t>
            </a:r>
            <a:r>
              <a:rPr lang="en-GB" sz="2800" dirty="0"/>
              <a:t> (Dreams and Goals)</a:t>
            </a:r>
            <a:br>
              <a:rPr lang="en-GB" sz="2800" dirty="0"/>
            </a:br>
            <a:r>
              <a:rPr lang="en-GB" sz="2800" dirty="0"/>
              <a:t>Aspirations, how to achieve goals and understanding the emotions that go with this.</a:t>
            </a:r>
          </a:p>
          <a:p>
            <a:r>
              <a:rPr lang="en-GB" sz="2800" b="1" dirty="0"/>
              <a:t>HM</a:t>
            </a:r>
            <a:r>
              <a:rPr lang="en-GB" sz="2800" dirty="0"/>
              <a:t> (Healthy Me)</a:t>
            </a:r>
            <a:br>
              <a:rPr lang="en-GB" sz="2800" dirty="0"/>
            </a:br>
            <a:r>
              <a:rPr lang="en-GB" sz="2800" dirty="0"/>
              <a:t>Being and keeping safe and healthy</a:t>
            </a:r>
          </a:p>
          <a:p>
            <a:r>
              <a:rPr lang="en-GB" sz="2800" b="1" dirty="0"/>
              <a:t>RL</a:t>
            </a:r>
            <a:r>
              <a:rPr lang="en-GB" sz="2800" dirty="0"/>
              <a:t> (Relationships)</a:t>
            </a:r>
            <a:br>
              <a:rPr lang="en-GB" sz="2800" dirty="0"/>
            </a:br>
            <a:r>
              <a:rPr lang="en-GB" sz="2800" dirty="0"/>
              <a:t>Building positive, healthy relationships</a:t>
            </a:r>
          </a:p>
          <a:p>
            <a:r>
              <a:rPr lang="en-GB" sz="2800" b="1" dirty="0"/>
              <a:t>CM</a:t>
            </a:r>
            <a:r>
              <a:rPr lang="en-GB" sz="2800" dirty="0"/>
              <a:t> (Changing Me)</a:t>
            </a:r>
            <a:br>
              <a:rPr lang="en-GB" sz="2800" dirty="0"/>
            </a:br>
            <a:r>
              <a:rPr lang="en-GB" sz="2800" dirty="0"/>
              <a:t>Coping positively with change</a:t>
            </a:r>
          </a:p>
          <a:p>
            <a:endParaRPr lang="en-US" sz="2400" dirty="0"/>
          </a:p>
        </p:txBody>
      </p:sp>
      <p:pic>
        <p:nvPicPr>
          <p:cNvPr id="3" name="Picture 2">
            <a:extLst>
              <a:ext uri="{FF2B5EF4-FFF2-40B4-BE49-F238E27FC236}">
                <a16:creationId xmlns:a16="http://schemas.microsoft.com/office/drawing/2014/main" id="{44822EB2-1D4C-4A05-96EB-B2F9227BCA91}"/>
              </a:ext>
            </a:extLst>
          </p:cNvPr>
          <p:cNvPicPr>
            <a:picLocks noChangeAspect="1"/>
          </p:cNvPicPr>
          <p:nvPr/>
        </p:nvPicPr>
        <p:blipFill>
          <a:blip r:embed="rId2"/>
          <a:stretch>
            <a:fillRect/>
          </a:stretch>
        </p:blipFill>
        <p:spPr>
          <a:xfrm>
            <a:off x="5375864" y="1416430"/>
            <a:ext cx="2533780" cy="958899"/>
          </a:xfrm>
          <a:prstGeom prst="rect">
            <a:avLst/>
          </a:prstGeom>
        </p:spPr>
      </p:pic>
      <p:pic>
        <p:nvPicPr>
          <p:cNvPr id="5" name="Picture 4">
            <a:extLst>
              <a:ext uri="{FF2B5EF4-FFF2-40B4-BE49-F238E27FC236}">
                <a16:creationId xmlns:a16="http://schemas.microsoft.com/office/drawing/2014/main" id="{0272669E-AE94-45D3-9E63-759C986B4F4A}"/>
              </a:ext>
            </a:extLst>
          </p:cNvPr>
          <p:cNvPicPr>
            <a:picLocks noChangeAspect="1"/>
          </p:cNvPicPr>
          <p:nvPr/>
        </p:nvPicPr>
        <p:blipFill>
          <a:blip r:embed="rId3"/>
          <a:stretch>
            <a:fillRect/>
          </a:stretch>
        </p:blipFill>
        <p:spPr>
          <a:xfrm>
            <a:off x="5618674" y="3987088"/>
            <a:ext cx="2048161" cy="2524477"/>
          </a:xfrm>
          <a:prstGeom prst="rect">
            <a:avLst/>
          </a:prstGeom>
        </p:spPr>
      </p:pic>
    </p:spTree>
    <p:extLst>
      <p:ext uri="{BB962C8B-B14F-4D97-AF65-F5344CB8AC3E}">
        <p14:creationId xmlns:p14="http://schemas.microsoft.com/office/powerpoint/2010/main" val="2349903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0"/>
                                        <p:tgtEl>
                                          <p:spTgt spid="4">
                                            <p:txEl>
                                              <p:pRg st="0" end="0"/>
                                            </p:txEl>
                                          </p:spTgt>
                                        </p:tgtEl>
                                      </p:cBhvr>
                                    </p:animEffect>
                                    <p:anim calcmode="lin" valueType="num">
                                      <p:cBhvr>
                                        <p:cTn id="2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0" end="0"/>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fade">
                                      <p:cBhvr>
                                        <p:cTn id="26" dur="1000"/>
                                        <p:tgtEl>
                                          <p:spTgt spid="4">
                                            <p:txEl>
                                              <p:pRg st="2" end="2"/>
                                            </p:txEl>
                                          </p:spTgt>
                                        </p:tgtEl>
                                      </p:cBhvr>
                                    </p:animEffect>
                                    <p:anim calcmode="lin" valueType="num">
                                      <p:cBhvr>
                                        <p:cTn id="2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fade">
                                      <p:cBhvr>
                                        <p:cTn id="31" dur="1000"/>
                                        <p:tgtEl>
                                          <p:spTgt spid="4">
                                            <p:txEl>
                                              <p:pRg st="3" end="3"/>
                                            </p:txEl>
                                          </p:spTgt>
                                        </p:tgtEl>
                                      </p:cBhvr>
                                    </p:animEffect>
                                    <p:anim calcmode="lin" valueType="num">
                                      <p:cBhvr>
                                        <p:cTn id="3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3" end="3"/>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Effect transition="in" filter="fade">
                                      <p:cBhvr>
                                        <p:cTn id="36" dur="1000"/>
                                        <p:tgtEl>
                                          <p:spTgt spid="4">
                                            <p:txEl>
                                              <p:pRg st="4" end="4"/>
                                            </p:txEl>
                                          </p:spTgt>
                                        </p:tgtEl>
                                      </p:cBhvr>
                                    </p:animEffect>
                                    <p:anim calcmode="lin" valueType="num">
                                      <p:cBhvr>
                                        <p:cTn id="37"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4" end="4"/>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4">
                                            <p:txEl>
                                              <p:pRg st="5" end="5"/>
                                            </p:txEl>
                                          </p:spTgt>
                                        </p:tgtEl>
                                        <p:attrNameLst>
                                          <p:attrName>style.visibility</p:attrName>
                                        </p:attrNameLst>
                                      </p:cBhvr>
                                      <p:to>
                                        <p:strVal val="visible"/>
                                      </p:to>
                                    </p:set>
                                    <p:animEffect transition="in" filter="fade">
                                      <p:cBhvr>
                                        <p:cTn id="41" dur="1000"/>
                                        <p:tgtEl>
                                          <p:spTgt spid="4">
                                            <p:txEl>
                                              <p:pRg st="5" end="5"/>
                                            </p:txEl>
                                          </p:spTgt>
                                        </p:tgtEl>
                                      </p:cBhvr>
                                    </p:animEffect>
                                    <p:anim calcmode="lin" valueType="num">
                                      <p:cBhvr>
                                        <p:cTn id="4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4">
                                            <p:txEl>
                                              <p:pRg st="5" end="5"/>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4">
                                            <p:txEl>
                                              <p:pRg st="6" end="6"/>
                                            </p:txEl>
                                          </p:spTgt>
                                        </p:tgtEl>
                                        <p:attrNameLst>
                                          <p:attrName>style.visibility</p:attrName>
                                        </p:attrNameLst>
                                      </p:cBhvr>
                                      <p:to>
                                        <p:strVal val="visible"/>
                                      </p:to>
                                    </p:set>
                                    <p:animEffect transition="in" filter="fade">
                                      <p:cBhvr>
                                        <p:cTn id="46" dur="1000"/>
                                        <p:tgtEl>
                                          <p:spTgt spid="4">
                                            <p:txEl>
                                              <p:pRg st="6" end="6"/>
                                            </p:txEl>
                                          </p:spTgt>
                                        </p:tgtEl>
                                      </p:cBhvr>
                                    </p:animEffect>
                                    <p:anim calcmode="lin" valueType="num">
                                      <p:cBhvr>
                                        <p:cTn id="47"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8" dur="1000" fill="hold"/>
                                        <p:tgtEl>
                                          <p:spTgt spid="4">
                                            <p:txEl>
                                              <p:pRg st="6" end="6"/>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4">
                                            <p:txEl>
                                              <p:pRg st="7" end="7"/>
                                            </p:txEl>
                                          </p:spTgt>
                                        </p:tgtEl>
                                        <p:attrNameLst>
                                          <p:attrName>style.visibility</p:attrName>
                                        </p:attrNameLst>
                                      </p:cBhvr>
                                      <p:to>
                                        <p:strVal val="visible"/>
                                      </p:to>
                                    </p:set>
                                    <p:animEffect transition="in" filter="fade">
                                      <p:cBhvr>
                                        <p:cTn id="51" dur="1000"/>
                                        <p:tgtEl>
                                          <p:spTgt spid="4">
                                            <p:txEl>
                                              <p:pRg st="7" end="7"/>
                                            </p:txEl>
                                          </p:spTgt>
                                        </p:tgtEl>
                                      </p:cBhvr>
                                    </p:animEffect>
                                    <p:anim calcmode="lin" valueType="num">
                                      <p:cBhvr>
                                        <p:cTn id="52"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3"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376DE-B6E6-4DA0-A27F-1D294BD3D51A}"/>
              </a:ext>
            </a:extLst>
          </p:cNvPr>
          <p:cNvSpPr>
            <a:spLocks noGrp="1"/>
          </p:cNvSpPr>
          <p:nvPr>
            <p:ph type="title"/>
          </p:nvPr>
        </p:nvSpPr>
        <p:spPr/>
        <p:txBody>
          <a:bodyPr/>
          <a:lstStyle/>
          <a:p>
            <a:r>
              <a:rPr lang="en-US" dirty="0"/>
              <a:t>The wider curriculum- DT </a:t>
            </a:r>
            <a:endParaRPr lang="en-GB" dirty="0"/>
          </a:p>
        </p:txBody>
      </p:sp>
      <p:sp>
        <p:nvSpPr>
          <p:cNvPr id="4" name="Content Placeholder 3">
            <a:extLst>
              <a:ext uri="{FF2B5EF4-FFF2-40B4-BE49-F238E27FC236}">
                <a16:creationId xmlns:a16="http://schemas.microsoft.com/office/drawing/2014/main" id="{7C51DAF1-BDFB-4D4E-A050-ED590E448F51}"/>
              </a:ext>
            </a:extLst>
          </p:cNvPr>
          <p:cNvSpPr>
            <a:spLocks noGrp="1"/>
          </p:cNvSpPr>
          <p:nvPr>
            <p:ph idx="1"/>
          </p:nvPr>
        </p:nvSpPr>
        <p:spPr>
          <a:xfrm>
            <a:off x="601920" y="1437059"/>
            <a:ext cx="6307928" cy="3880773"/>
          </a:xfrm>
        </p:spPr>
        <p:txBody>
          <a:bodyPr>
            <a:noAutofit/>
          </a:bodyPr>
          <a:lstStyle/>
          <a:p>
            <a:r>
              <a:rPr lang="en-US" sz="2400" dirty="0"/>
              <a:t>During the year in DT, the children will be learning about </a:t>
            </a:r>
          </a:p>
          <a:p>
            <a:endParaRPr lang="en-US" sz="2400" dirty="0"/>
          </a:p>
          <a:p>
            <a:r>
              <a:rPr lang="en-US" sz="2400" dirty="0"/>
              <a:t>Autumn</a:t>
            </a:r>
          </a:p>
          <a:p>
            <a:r>
              <a:rPr lang="en-US" sz="2400" dirty="0"/>
              <a:t>Sewing – a Stone Age pouch.</a:t>
            </a:r>
          </a:p>
          <a:p>
            <a:endParaRPr lang="en-US" sz="2400" dirty="0"/>
          </a:p>
          <a:p>
            <a:r>
              <a:rPr lang="en-US" sz="2400" dirty="0"/>
              <a:t>Spring </a:t>
            </a:r>
          </a:p>
          <a:p>
            <a:r>
              <a:rPr lang="en-US" sz="2400" dirty="0"/>
              <a:t>Cooking - Egyptian bread.</a:t>
            </a:r>
          </a:p>
          <a:p>
            <a:endParaRPr lang="en-US" sz="2400" dirty="0"/>
          </a:p>
          <a:p>
            <a:r>
              <a:rPr lang="en-US" sz="2400" dirty="0"/>
              <a:t>Summer</a:t>
            </a:r>
          </a:p>
          <a:p>
            <a:r>
              <a:rPr lang="en-US" sz="2400" dirty="0"/>
              <a:t>Sawing - build your own greenhouse. </a:t>
            </a:r>
            <a:endParaRPr lang="en-GB" sz="2400" dirty="0"/>
          </a:p>
        </p:txBody>
      </p:sp>
      <p:pic>
        <p:nvPicPr>
          <p:cNvPr id="3" name="Picture 2">
            <a:extLst>
              <a:ext uri="{FF2B5EF4-FFF2-40B4-BE49-F238E27FC236}">
                <a16:creationId xmlns:a16="http://schemas.microsoft.com/office/drawing/2014/main" id="{AC56822A-74C8-4F6F-B7FC-ED9BB6A34780}"/>
              </a:ext>
            </a:extLst>
          </p:cNvPr>
          <p:cNvPicPr>
            <a:picLocks noChangeAspect="1"/>
          </p:cNvPicPr>
          <p:nvPr/>
        </p:nvPicPr>
        <p:blipFill>
          <a:blip r:embed="rId2"/>
          <a:stretch>
            <a:fillRect/>
          </a:stretch>
        </p:blipFill>
        <p:spPr>
          <a:xfrm>
            <a:off x="4393181" y="2649374"/>
            <a:ext cx="3610479" cy="1714739"/>
          </a:xfrm>
          <a:prstGeom prst="rect">
            <a:avLst/>
          </a:prstGeom>
        </p:spPr>
      </p:pic>
      <p:pic>
        <p:nvPicPr>
          <p:cNvPr id="5" name="Picture 4">
            <a:extLst>
              <a:ext uri="{FF2B5EF4-FFF2-40B4-BE49-F238E27FC236}">
                <a16:creationId xmlns:a16="http://schemas.microsoft.com/office/drawing/2014/main" id="{EA3EDBCD-E579-4CFA-ACD5-11F91E5F0CD9}"/>
              </a:ext>
            </a:extLst>
          </p:cNvPr>
          <p:cNvPicPr>
            <a:picLocks noChangeAspect="1"/>
          </p:cNvPicPr>
          <p:nvPr/>
        </p:nvPicPr>
        <p:blipFill>
          <a:blip r:embed="rId3"/>
          <a:stretch>
            <a:fillRect/>
          </a:stretch>
        </p:blipFill>
        <p:spPr>
          <a:xfrm>
            <a:off x="5884299" y="4594302"/>
            <a:ext cx="3056727" cy="2069647"/>
          </a:xfrm>
          <a:prstGeom prst="rect">
            <a:avLst/>
          </a:prstGeom>
        </p:spPr>
      </p:pic>
      <p:pic>
        <p:nvPicPr>
          <p:cNvPr id="6" name="Picture 5">
            <a:extLst>
              <a:ext uri="{FF2B5EF4-FFF2-40B4-BE49-F238E27FC236}">
                <a16:creationId xmlns:a16="http://schemas.microsoft.com/office/drawing/2014/main" id="{AC209833-0F41-449E-B17A-3DDB7C4F5BA2}"/>
              </a:ext>
            </a:extLst>
          </p:cNvPr>
          <p:cNvPicPr>
            <a:picLocks noChangeAspect="1"/>
          </p:cNvPicPr>
          <p:nvPr/>
        </p:nvPicPr>
        <p:blipFill>
          <a:blip r:embed="rId4"/>
          <a:stretch>
            <a:fillRect/>
          </a:stretch>
        </p:blipFill>
        <p:spPr>
          <a:xfrm>
            <a:off x="6198421" y="194051"/>
            <a:ext cx="2742605" cy="1966538"/>
          </a:xfrm>
          <a:prstGeom prst="rect">
            <a:avLst/>
          </a:prstGeom>
        </p:spPr>
      </p:pic>
    </p:spTree>
    <p:extLst>
      <p:ext uri="{BB962C8B-B14F-4D97-AF65-F5344CB8AC3E}">
        <p14:creationId xmlns:p14="http://schemas.microsoft.com/office/powerpoint/2010/main" val="2373862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 calcmode="lin" valueType="num">
                                      <p:cBhvr additive="base">
                                        <p:cTn id="2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 calcmode="lin" valueType="num">
                                      <p:cBhvr additive="base">
                                        <p:cTn id="37"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anim calcmode="lin" valueType="num">
                                      <p:cBhvr additive="base">
                                        <p:cTn id="43"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additive="base">
                                        <p:cTn id="47" dur="500" fill="hold"/>
                                        <p:tgtEl>
                                          <p:spTgt spid="3"/>
                                        </p:tgtEl>
                                        <p:attrNameLst>
                                          <p:attrName>ppt_x</p:attrName>
                                        </p:attrNameLst>
                                      </p:cBhvr>
                                      <p:tavLst>
                                        <p:tav tm="0">
                                          <p:val>
                                            <p:strVal val="#ppt_x"/>
                                          </p:val>
                                        </p:tav>
                                        <p:tav tm="100000">
                                          <p:val>
                                            <p:strVal val="#ppt_x"/>
                                          </p:val>
                                        </p:tav>
                                      </p:tavLst>
                                    </p:anim>
                                    <p:anim calcmode="lin" valueType="num">
                                      <p:cBhvr additive="base">
                                        <p:cTn id="48" dur="500" fill="hold"/>
                                        <p:tgtEl>
                                          <p:spTgt spid="3"/>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5"/>
                                        </p:tgtEl>
                                        <p:attrNameLst>
                                          <p:attrName>style.visibility</p:attrName>
                                        </p:attrNameLst>
                                      </p:cBhvr>
                                      <p:to>
                                        <p:strVal val="visible"/>
                                      </p:to>
                                    </p:set>
                                    <p:anim calcmode="lin" valueType="num">
                                      <p:cBhvr additive="base">
                                        <p:cTn id="51" dur="500" fill="hold"/>
                                        <p:tgtEl>
                                          <p:spTgt spid="5"/>
                                        </p:tgtEl>
                                        <p:attrNameLst>
                                          <p:attrName>ppt_x</p:attrName>
                                        </p:attrNameLst>
                                      </p:cBhvr>
                                      <p:tavLst>
                                        <p:tav tm="0">
                                          <p:val>
                                            <p:strVal val="#ppt_x"/>
                                          </p:val>
                                        </p:tav>
                                        <p:tav tm="100000">
                                          <p:val>
                                            <p:strVal val="#ppt_x"/>
                                          </p:val>
                                        </p:tav>
                                      </p:tavLst>
                                    </p:anim>
                                    <p:anim calcmode="lin" valueType="num">
                                      <p:cBhvr additive="base">
                                        <p:cTn id="52" dur="500" fill="hold"/>
                                        <p:tgtEl>
                                          <p:spTgt spid="5"/>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ppt_x"/>
                                          </p:val>
                                        </p:tav>
                                        <p:tav tm="100000">
                                          <p:val>
                                            <p:strVal val="#ppt_x"/>
                                          </p:val>
                                        </p:tav>
                                      </p:tavLst>
                                    </p:anim>
                                    <p:anim calcmode="lin" valueType="num">
                                      <p:cBhvr additive="base">
                                        <p:cTn id="5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376DE-B6E6-4DA0-A27F-1D294BD3D51A}"/>
              </a:ext>
            </a:extLst>
          </p:cNvPr>
          <p:cNvSpPr>
            <a:spLocks noGrp="1"/>
          </p:cNvSpPr>
          <p:nvPr>
            <p:ph type="title"/>
          </p:nvPr>
        </p:nvSpPr>
        <p:spPr/>
        <p:txBody>
          <a:bodyPr/>
          <a:lstStyle/>
          <a:p>
            <a:r>
              <a:rPr lang="en-US" dirty="0"/>
              <a:t>Home Learning </a:t>
            </a:r>
            <a:endParaRPr lang="en-GB" dirty="0"/>
          </a:p>
        </p:txBody>
      </p:sp>
      <p:sp>
        <p:nvSpPr>
          <p:cNvPr id="4" name="Content Placeholder 3">
            <a:extLst>
              <a:ext uri="{FF2B5EF4-FFF2-40B4-BE49-F238E27FC236}">
                <a16:creationId xmlns:a16="http://schemas.microsoft.com/office/drawing/2014/main" id="{7C51DAF1-BDFB-4D4E-A050-ED590E448F51}"/>
              </a:ext>
            </a:extLst>
          </p:cNvPr>
          <p:cNvSpPr>
            <a:spLocks noGrp="1"/>
          </p:cNvSpPr>
          <p:nvPr>
            <p:ph idx="1"/>
          </p:nvPr>
        </p:nvSpPr>
        <p:spPr>
          <a:xfrm>
            <a:off x="677334" y="2132309"/>
            <a:ext cx="8596668" cy="3880773"/>
          </a:xfrm>
        </p:spPr>
        <p:txBody>
          <a:bodyPr>
            <a:normAutofit/>
          </a:bodyPr>
          <a:lstStyle/>
          <a:p>
            <a:pPr marL="0" indent="0">
              <a:buNone/>
            </a:pPr>
            <a:r>
              <a:rPr lang="en-US" sz="2400" dirty="0"/>
              <a:t>Homework will be given out weekly, every Friday.</a:t>
            </a:r>
          </a:p>
          <a:p>
            <a:pPr marL="0" indent="0">
              <a:buNone/>
            </a:pPr>
            <a:endParaRPr lang="en-US" sz="2400" dirty="0"/>
          </a:p>
          <a:p>
            <a:pPr marL="0" indent="0">
              <a:buNone/>
            </a:pPr>
            <a:r>
              <a:rPr lang="en-US" sz="2400" dirty="0"/>
              <a:t>It needs to be returned by Thursday each week so the children can self-mark their homework as a morning task. </a:t>
            </a:r>
          </a:p>
          <a:p>
            <a:pPr marL="0" indent="0">
              <a:buNone/>
            </a:pPr>
            <a:endParaRPr lang="en-US" sz="2400" dirty="0"/>
          </a:p>
          <a:p>
            <a:pPr marL="0" indent="0">
              <a:buNone/>
            </a:pPr>
            <a:r>
              <a:rPr lang="en-US" sz="2400" dirty="0"/>
              <a:t>Children will be expected to complete homework during lunchtime in catch up club on a Thursday if not returned.</a:t>
            </a:r>
            <a:endParaRPr lang="en-GB" sz="2400" dirty="0"/>
          </a:p>
        </p:txBody>
      </p:sp>
      <p:pic>
        <p:nvPicPr>
          <p:cNvPr id="3" name="Picture 2">
            <a:extLst>
              <a:ext uri="{FF2B5EF4-FFF2-40B4-BE49-F238E27FC236}">
                <a16:creationId xmlns:a16="http://schemas.microsoft.com/office/drawing/2014/main" id="{DBF8705F-C323-4B5B-8227-CFC418C69968}"/>
              </a:ext>
            </a:extLst>
          </p:cNvPr>
          <p:cNvPicPr>
            <a:picLocks noChangeAspect="1"/>
          </p:cNvPicPr>
          <p:nvPr/>
        </p:nvPicPr>
        <p:blipFill>
          <a:blip r:embed="rId2"/>
          <a:stretch>
            <a:fillRect/>
          </a:stretch>
        </p:blipFill>
        <p:spPr>
          <a:xfrm>
            <a:off x="6096000" y="207390"/>
            <a:ext cx="2927194" cy="2551665"/>
          </a:xfrm>
          <a:prstGeom prst="rect">
            <a:avLst/>
          </a:prstGeom>
        </p:spPr>
      </p:pic>
      <p:pic>
        <p:nvPicPr>
          <p:cNvPr id="5" name="Picture 4">
            <a:extLst>
              <a:ext uri="{FF2B5EF4-FFF2-40B4-BE49-F238E27FC236}">
                <a16:creationId xmlns:a16="http://schemas.microsoft.com/office/drawing/2014/main" id="{0A477FA7-1223-4CA5-9A07-96A39A5584E8}"/>
              </a:ext>
            </a:extLst>
          </p:cNvPr>
          <p:cNvPicPr>
            <a:picLocks noChangeAspect="1"/>
          </p:cNvPicPr>
          <p:nvPr/>
        </p:nvPicPr>
        <p:blipFill>
          <a:blip r:embed="rId3"/>
          <a:stretch>
            <a:fillRect/>
          </a:stretch>
        </p:blipFill>
        <p:spPr>
          <a:xfrm>
            <a:off x="3055840" y="207390"/>
            <a:ext cx="2637950" cy="2008825"/>
          </a:xfrm>
          <a:prstGeom prst="rect">
            <a:avLst/>
          </a:prstGeom>
        </p:spPr>
      </p:pic>
    </p:spTree>
    <p:extLst>
      <p:ext uri="{BB962C8B-B14F-4D97-AF65-F5344CB8AC3E}">
        <p14:creationId xmlns:p14="http://schemas.microsoft.com/office/powerpoint/2010/main" val="2102844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ppt_x"/>
                                          </p:val>
                                        </p:tav>
                                        <p:tav tm="100000">
                                          <p:val>
                                            <p:strVal val="#ppt_x"/>
                                          </p:val>
                                        </p:tav>
                                      </p:tavLst>
                                    </p:anim>
                                    <p:anim calcmode="lin" valueType="num">
                                      <p:cBhvr additive="base">
                                        <p:cTn id="29" dur="500" fill="hold"/>
                                        <p:tgtEl>
                                          <p:spTgt spid="3"/>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648C7-2E18-4759-8E6C-A41191C58F73}"/>
              </a:ext>
            </a:extLst>
          </p:cNvPr>
          <p:cNvSpPr>
            <a:spLocks noGrp="1"/>
          </p:cNvSpPr>
          <p:nvPr>
            <p:ph type="title"/>
          </p:nvPr>
        </p:nvSpPr>
        <p:spPr>
          <a:xfrm>
            <a:off x="677334" y="609600"/>
            <a:ext cx="8596668" cy="979503"/>
          </a:xfrm>
        </p:spPr>
        <p:txBody>
          <a:bodyPr/>
          <a:lstStyle/>
          <a:p>
            <a:r>
              <a:rPr lang="en-US" dirty="0"/>
              <a:t>Year 3 Team </a:t>
            </a:r>
            <a:endParaRPr lang="en-GB" dirty="0"/>
          </a:p>
        </p:txBody>
      </p:sp>
      <p:sp>
        <p:nvSpPr>
          <p:cNvPr id="3" name="Content Placeholder 2">
            <a:extLst>
              <a:ext uri="{FF2B5EF4-FFF2-40B4-BE49-F238E27FC236}">
                <a16:creationId xmlns:a16="http://schemas.microsoft.com/office/drawing/2014/main" id="{DFFDFFAF-800F-4F75-BBE6-CE74273641EF}"/>
              </a:ext>
            </a:extLst>
          </p:cNvPr>
          <p:cNvSpPr>
            <a:spLocks noGrp="1"/>
          </p:cNvSpPr>
          <p:nvPr>
            <p:ph idx="1"/>
          </p:nvPr>
        </p:nvSpPr>
        <p:spPr>
          <a:xfrm>
            <a:off x="677334" y="1272619"/>
            <a:ext cx="9370433" cy="4897362"/>
          </a:xfrm>
        </p:spPr>
        <p:txBody>
          <a:bodyPr>
            <a:normAutofit/>
          </a:bodyPr>
          <a:lstStyle/>
          <a:p>
            <a:pPr marL="0" indent="0">
              <a:buNone/>
            </a:pPr>
            <a:r>
              <a:rPr lang="en-US" dirty="0"/>
              <a:t>Teachers:</a:t>
            </a:r>
          </a:p>
          <a:p>
            <a:pPr marL="0" indent="0">
              <a:buNone/>
            </a:pPr>
            <a:r>
              <a:rPr lang="en-US" dirty="0"/>
              <a:t>Miss Palmer 				        </a:t>
            </a:r>
            <a:r>
              <a:rPr lang="en-US" dirty="0" err="1"/>
              <a:t>Mrs</a:t>
            </a:r>
            <a:r>
              <a:rPr lang="en-US" dirty="0"/>
              <a:t> </a:t>
            </a:r>
            <a:r>
              <a:rPr lang="en-US" dirty="0" err="1"/>
              <a:t>Nnebi</a:t>
            </a: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Teaching assistants/Learning support:</a:t>
            </a:r>
            <a:endParaRPr lang="en-GB" dirty="0"/>
          </a:p>
        </p:txBody>
      </p:sp>
      <p:pic>
        <p:nvPicPr>
          <p:cNvPr id="4" name="Picture 3">
            <a:extLst>
              <a:ext uri="{FF2B5EF4-FFF2-40B4-BE49-F238E27FC236}">
                <a16:creationId xmlns:a16="http://schemas.microsoft.com/office/drawing/2014/main" id="{8C01484D-4A4A-424A-A5E9-2DEE35D397A7}"/>
              </a:ext>
            </a:extLst>
          </p:cNvPr>
          <p:cNvPicPr>
            <a:picLocks noChangeAspect="1"/>
          </p:cNvPicPr>
          <p:nvPr/>
        </p:nvPicPr>
        <p:blipFill>
          <a:blip r:embed="rId2"/>
          <a:stretch>
            <a:fillRect/>
          </a:stretch>
        </p:blipFill>
        <p:spPr>
          <a:xfrm>
            <a:off x="1086810" y="4203462"/>
            <a:ext cx="1057423" cy="1524213"/>
          </a:xfrm>
          <a:prstGeom prst="rect">
            <a:avLst/>
          </a:prstGeom>
        </p:spPr>
      </p:pic>
      <p:sp>
        <p:nvSpPr>
          <p:cNvPr id="5" name="TextBox 4">
            <a:extLst>
              <a:ext uri="{FF2B5EF4-FFF2-40B4-BE49-F238E27FC236}">
                <a16:creationId xmlns:a16="http://schemas.microsoft.com/office/drawing/2014/main" id="{9FEA5DB6-F2A9-49C2-863C-422629969910}"/>
              </a:ext>
            </a:extLst>
          </p:cNvPr>
          <p:cNvSpPr txBox="1"/>
          <p:nvPr/>
        </p:nvSpPr>
        <p:spPr>
          <a:xfrm>
            <a:off x="989814" y="5837136"/>
            <a:ext cx="1706251" cy="369332"/>
          </a:xfrm>
          <a:prstGeom prst="rect">
            <a:avLst/>
          </a:prstGeom>
          <a:noFill/>
        </p:spPr>
        <p:txBody>
          <a:bodyPr wrap="square" rtlCol="0">
            <a:spAutoFit/>
          </a:bodyPr>
          <a:lstStyle/>
          <a:p>
            <a:r>
              <a:rPr lang="en-GB" dirty="0"/>
              <a:t>Miss </a:t>
            </a:r>
            <a:r>
              <a:rPr lang="en-GB" dirty="0" err="1"/>
              <a:t>Sagoo</a:t>
            </a:r>
            <a:endParaRPr lang="en-GB" dirty="0"/>
          </a:p>
        </p:txBody>
      </p:sp>
      <p:pic>
        <p:nvPicPr>
          <p:cNvPr id="6" name="Picture 5">
            <a:extLst>
              <a:ext uri="{FF2B5EF4-FFF2-40B4-BE49-F238E27FC236}">
                <a16:creationId xmlns:a16="http://schemas.microsoft.com/office/drawing/2014/main" id="{1FDB4300-1168-45B3-A216-BEF1CB990B93}"/>
              </a:ext>
            </a:extLst>
          </p:cNvPr>
          <p:cNvPicPr>
            <a:picLocks noChangeAspect="1"/>
          </p:cNvPicPr>
          <p:nvPr/>
        </p:nvPicPr>
        <p:blipFill>
          <a:blip r:embed="rId3"/>
          <a:stretch>
            <a:fillRect/>
          </a:stretch>
        </p:blipFill>
        <p:spPr>
          <a:xfrm>
            <a:off x="3262086" y="4184410"/>
            <a:ext cx="1124107" cy="1543265"/>
          </a:xfrm>
          <a:prstGeom prst="rect">
            <a:avLst/>
          </a:prstGeom>
        </p:spPr>
      </p:pic>
      <p:sp>
        <p:nvSpPr>
          <p:cNvPr id="7" name="TextBox 6">
            <a:extLst>
              <a:ext uri="{FF2B5EF4-FFF2-40B4-BE49-F238E27FC236}">
                <a16:creationId xmlns:a16="http://schemas.microsoft.com/office/drawing/2014/main" id="{3D79FFC2-B72F-47EB-A5DC-0404AAB35847}"/>
              </a:ext>
            </a:extLst>
          </p:cNvPr>
          <p:cNvSpPr txBox="1"/>
          <p:nvPr/>
        </p:nvSpPr>
        <p:spPr>
          <a:xfrm>
            <a:off x="3121666" y="5818893"/>
            <a:ext cx="1706251" cy="369332"/>
          </a:xfrm>
          <a:prstGeom prst="rect">
            <a:avLst/>
          </a:prstGeom>
          <a:noFill/>
        </p:spPr>
        <p:txBody>
          <a:bodyPr wrap="square" rtlCol="0">
            <a:spAutoFit/>
          </a:bodyPr>
          <a:lstStyle/>
          <a:p>
            <a:r>
              <a:rPr lang="en-GB" dirty="0"/>
              <a:t>    Miss Butler</a:t>
            </a:r>
          </a:p>
        </p:txBody>
      </p:sp>
      <p:sp>
        <p:nvSpPr>
          <p:cNvPr id="8" name="TextBox 7">
            <a:extLst>
              <a:ext uri="{FF2B5EF4-FFF2-40B4-BE49-F238E27FC236}">
                <a16:creationId xmlns:a16="http://schemas.microsoft.com/office/drawing/2014/main" id="{89049F83-DB13-464E-8D81-8DD923EBCFDF}"/>
              </a:ext>
            </a:extLst>
          </p:cNvPr>
          <p:cNvSpPr txBox="1"/>
          <p:nvPr/>
        </p:nvSpPr>
        <p:spPr>
          <a:xfrm>
            <a:off x="5565998" y="5800649"/>
            <a:ext cx="1706251" cy="369332"/>
          </a:xfrm>
          <a:prstGeom prst="rect">
            <a:avLst/>
          </a:prstGeom>
          <a:noFill/>
        </p:spPr>
        <p:txBody>
          <a:bodyPr wrap="square" rtlCol="0">
            <a:spAutoFit/>
          </a:bodyPr>
          <a:lstStyle/>
          <a:p>
            <a:r>
              <a:rPr lang="en-GB" dirty="0"/>
              <a:t>   Miss Harper</a:t>
            </a:r>
          </a:p>
        </p:txBody>
      </p:sp>
      <p:pic>
        <p:nvPicPr>
          <p:cNvPr id="9" name="Picture 8">
            <a:extLst>
              <a:ext uri="{FF2B5EF4-FFF2-40B4-BE49-F238E27FC236}">
                <a16:creationId xmlns:a16="http://schemas.microsoft.com/office/drawing/2014/main" id="{79325DCC-FA76-4DEA-8E19-48EF60754D63}"/>
              </a:ext>
            </a:extLst>
          </p:cNvPr>
          <p:cNvPicPr>
            <a:picLocks noChangeAspect="1"/>
          </p:cNvPicPr>
          <p:nvPr/>
        </p:nvPicPr>
        <p:blipFill>
          <a:blip r:embed="rId4"/>
          <a:stretch>
            <a:fillRect/>
          </a:stretch>
        </p:blipFill>
        <p:spPr>
          <a:xfrm>
            <a:off x="718833" y="1972578"/>
            <a:ext cx="1124106" cy="1450769"/>
          </a:xfrm>
          <a:prstGeom prst="rect">
            <a:avLst/>
          </a:prstGeom>
        </p:spPr>
      </p:pic>
      <p:pic>
        <p:nvPicPr>
          <p:cNvPr id="10" name="Picture 9">
            <a:extLst>
              <a:ext uri="{FF2B5EF4-FFF2-40B4-BE49-F238E27FC236}">
                <a16:creationId xmlns:a16="http://schemas.microsoft.com/office/drawing/2014/main" id="{6C6915B5-E37E-4367-A88C-0FAB4051616D}"/>
              </a:ext>
            </a:extLst>
          </p:cNvPr>
          <p:cNvPicPr>
            <a:picLocks noChangeAspect="1"/>
          </p:cNvPicPr>
          <p:nvPr/>
        </p:nvPicPr>
        <p:blipFill>
          <a:blip r:embed="rId5"/>
          <a:stretch>
            <a:fillRect/>
          </a:stretch>
        </p:blipFill>
        <p:spPr>
          <a:xfrm>
            <a:off x="3412738" y="2055930"/>
            <a:ext cx="1124106" cy="1442831"/>
          </a:xfrm>
          <a:prstGeom prst="rect">
            <a:avLst/>
          </a:prstGeom>
        </p:spPr>
      </p:pic>
      <p:pic>
        <p:nvPicPr>
          <p:cNvPr id="11" name="Picture 10">
            <a:extLst>
              <a:ext uri="{FF2B5EF4-FFF2-40B4-BE49-F238E27FC236}">
                <a16:creationId xmlns:a16="http://schemas.microsoft.com/office/drawing/2014/main" id="{FCACDA6A-3C68-4661-AC8F-FAB1E746E48C}"/>
              </a:ext>
            </a:extLst>
          </p:cNvPr>
          <p:cNvPicPr>
            <a:picLocks noChangeAspect="1"/>
          </p:cNvPicPr>
          <p:nvPr/>
        </p:nvPicPr>
        <p:blipFill>
          <a:blip r:embed="rId6"/>
          <a:stretch>
            <a:fillRect/>
          </a:stretch>
        </p:blipFill>
        <p:spPr>
          <a:xfrm>
            <a:off x="5645520" y="4322392"/>
            <a:ext cx="1134699" cy="1405283"/>
          </a:xfrm>
          <a:prstGeom prst="rect">
            <a:avLst/>
          </a:prstGeom>
        </p:spPr>
      </p:pic>
    </p:spTree>
    <p:extLst>
      <p:ext uri="{BB962C8B-B14F-4D97-AF65-F5344CB8AC3E}">
        <p14:creationId xmlns:p14="http://schemas.microsoft.com/office/powerpoint/2010/main" val="3154032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376DE-B6E6-4DA0-A27F-1D294BD3D51A}"/>
              </a:ext>
            </a:extLst>
          </p:cNvPr>
          <p:cNvSpPr>
            <a:spLocks noGrp="1"/>
          </p:cNvSpPr>
          <p:nvPr>
            <p:ph type="title"/>
          </p:nvPr>
        </p:nvSpPr>
        <p:spPr/>
        <p:txBody>
          <a:bodyPr/>
          <a:lstStyle/>
          <a:p>
            <a:r>
              <a:rPr lang="en-US" dirty="0"/>
              <a:t>PE</a:t>
            </a:r>
            <a:endParaRPr lang="en-GB" dirty="0"/>
          </a:p>
        </p:txBody>
      </p:sp>
      <p:pic>
        <p:nvPicPr>
          <p:cNvPr id="9" name="Picture 8">
            <a:extLst>
              <a:ext uri="{FF2B5EF4-FFF2-40B4-BE49-F238E27FC236}">
                <a16:creationId xmlns:a16="http://schemas.microsoft.com/office/drawing/2014/main" id="{029A7EF7-9E90-45D6-8963-FF847F3FE782}"/>
              </a:ext>
            </a:extLst>
          </p:cNvPr>
          <p:cNvPicPr>
            <a:picLocks noChangeAspect="1"/>
          </p:cNvPicPr>
          <p:nvPr/>
        </p:nvPicPr>
        <p:blipFill>
          <a:blip r:embed="rId2"/>
          <a:stretch>
            <a:fillRect/>
          </a:stretch>
        </p:blipFill>
        <p:spPr>
          <a:xfrm>
            <a:off x="91850" y="1270000"/>
            <a:ext cx="10896192" cy="1093721"/>
          </a:xfrm>
          <a:prstGeom prst="rect">
            <a:avLst/>
          </a:prstGeom>
        </p:spPr>
      </p:pic>
      <p:sp>
        <p:nvSpPr>
          <p:cNvPr id="17" name="Rectangle 16">
            <a:extLst>
              <a:ext uri="{FF2B5EF4-FFF2-40B4-BE49-F238E27FC236}">
                <a16:creationId xmlns:a16="http://schemas.microsoft.com/office/drawing/2014/main" id="{75E751EA-90CA-4624-9F6E-E979D16C7B9E}"/>
              </a:ext>
            </a:extLst>
          </p:cNvPr>
          <p:cNvSpPr/>
          <p:nvPr/>
        </p:nvSpPr>
        <p:spPr>
          <a:xfrm>
            <a:off x="91850" y="2685401"/>
            <a:ext cx="10396856" cy="954107"/>
          </a:xfrm>
          <a:prstGeom prst="rect">
            <a:avLst/>
          </a:prstGeom>
        </p:spPr>
        <p:txBody>
          <a:bodyPr wrap="square">
            <a:spAutoFit/>
          </a:bodyPr>
          <a:lstStyle/>
          <a:p>
            <a:pPr fontAlgn="t">
              <a:buFont typeface="Arial" panose="020B0604020202020204" pitchFamily="34" charset="0"/>
              <a:buChar char="•"/>
            </a:pPr>
            <a:r>
              <a:rPr lang="en-GB" sz="2800" dirty="0">
                <a:latin typeface="+mj-lt"/>
              </a:rPr>
              <a:t>PE Kit (in a bag clearly labelled with your child’s name) – White or yellow polo shirt/ t-shirt or vest top, black shorts/tracksuit bottoms/leggings, black pumps or trainers</a:t>
            </a:r>
            <a:r>
              <a:rPr lang="en-GB" dirty="0">
                <a:latin typeface="Comic Sans MS" panose="030F0702030302020204" pitchFamily="66" charset="0"/>
              </a:rPr>
              <a:t>.</a:t>
            </a:r>
            <a:endParaRPr lang="en-GB" b="0" i="0" dirty="0">
              <a:effectLst/>
              <a:latin typeface="Comic Sans MS" panose="030F0702030302020204" pitchFamily="66" charset="0"/>
            </a:endParaRPr>
          </a:p>
        </p:txBody>
      </p:sp>
      <p:sp>
        <p:nvSpPr>
          <p:cNvPr id="18" name="Rectangle 17">
            <a:extLst>
              <a:ext uri="{FF2B5EF4-FFF2-40B4-BE49-F238E27FC236}">
                <a16:creationId xmlns:a16="http://schemas.microsoft.com/office/drawing/2014/main" id="{3294ACE6-0B86-4C5A-ABE8-6FDBF512BEEE}"/>
              </a:ext>
            </a:extLst>
          </p:cNvPr>
          <p:cNvSpPr/>
          <p:nvPr/>
        </p:nvSpPr>
        <p:spPr>
          <a:xfrm>
            <a:off x="188258" y="3653412"/>
            <a:ext cx="10524565" cy="954107"/>
          </a:xfrm>
          <a:prstGeom prst="rect">
            <a:avLst/>
          </a:prstGeom>
        </p:spPr>
        <p:txBody>
          <a:bodyPr wrap="square">
            <a:spAutoFit/>
          </a:bodyPr>
          <a:lstStyle/>
          <a:p>
            <a:r>
              <a:rPr lang="en-GB" sz="2800" dirty="0">
                <a:latin typeface="+mj-lt"/>
              </a:rPr>
              <a:t>When your child is learning an outside sport you can expect them to be going outside, as long as the weather is not adverse. Please make sure that they have a tracksuit and or suitable outdoor PE kit.</a:t>
            </a:r>
            <a:r>
              <a:rPr lang="en-GB" dirty="0">
                <a:latin typeface="Comic Sans MS" panose="030F0702030302020204" pitchFamily="66" charset="0"/>
              </a:rPr>
              <a:t> </a:t>
            </a:r>
            <a:endParaRPr lang="en-GB" dirty="0"/>
          </a:p>
        </p:txBody>
      </p:sp>
      <p:pic>
        <p:nvPicPr>
          <p:cNvPr id="20" name="Picture 19">
            <a:extLst>
              <a:ext uri="{FF2B5EF4-FFF2-40B4-BE49-F238E27FC236}">
                <a16:creationId xmlns:a16="http://schemas.microsoft.com/office/drawing/2014/main" id="{2BD7BAFA-322C-4B9B-8C06-72A75D94B02D}"/>
              </a:ext>
            </a:extLst>
          </p:cNvPr>
          <p:cNvPicPr>
            <a:picLocks noChangeAspect="1"/>
          </p:cNvPicPr>
          <p:nvPr/>
        </p:nvPicPr>
        <p:blipFill>
          <a:blip r:embed="rId3"/>
          <a:stretch>
            <a:fillRect/>
          </a:stretch>
        </p:blipFill>
        <p:spPr>
          <a:xfrm>
            <a:off x="5738258" y="4607518"/>
            <a:ext cx="1546994" cy="1986377"/>
          </a:xfrm>
          <a:prstGeom prst="rect">
            <a:avLst/>
          </a:prstGeom>
        </p:spPr>
      </p:pic>
      <p:pic>
        <p:nvPicPr>
          <p:cNvPr id="22" name="Picture 21">
            <a:extLst>
              <a:ext uri="{FF2B5EF4-FFF2-40B4-BE49-F238E27FC236}">
                <a16:creationId xmlns:a16="http://schemas.microsoft.com/office/drawing/2014/main" id="{F06C0DF1-7694-4520-A4EE-F7C8E70B01FB}"/>
              </a:ext>
            </a:extLst>
          </p:cNvPr>
          <p:cNvPicPr>
            <a:picLocks noChangeAspect="1"/>
          </p:cNvPicPr>
          <p:nvPr/>
        </p:nvPicPr>
        <p:blipFill>
          <a:blip r:embed="rId4"/>
          <a:stretch>
            <a:fillRect/>
          </a:stretch>
        </p:blipFill>
        <p:spPr>
          <a:xfrm>
            <a:off x="4076408" y="4607518"/>
            <a:ext cx="1546994" cy="1986378"/>
          </a:xfrm>
          <a:prstGeom prst="rect">
            <a:avLst/>
          </a:prstGeom>
        </p:spPr>
      </p:pic>
      <p:pic>
        <p:nvPicPr>
          <p:cNvPr id="24" name="Picture 23">
            <a:extLst>
              <a:ext uri="{FF2B5EF4-FFF2-40B4-BE49-F238E27FC236}">
                <a16:creationId xmlns:a16="http://schemas.microsoft.com/office/drawing/2014/main" id="{DD7565B3-9C5E-42C7-84FA-522300497738}"/>
              </a:ext>
            </a:extLst>
          </p:cNvPr>
          <p:cNvPicPr>
            <a:picLocks noChangeAspect="1"/>
          </p:cNvPicPr>
          <p:nvPr/>
        </p:nvPicPr>
        <p:blipFill>
          <a:blip r:embed="rId5"/>
          <a:stretch>
            <a:fillRect/>
          </a:stretch>
        </p:blipFill>
        <p:spPr>
          <a:xfrm>
            <a:off x="7488125" y="4662058"/>
            <a:ext cx="2164268" cy="1691787"/>
          </a:xfrm>
          <a:prstGeom prst="rect">
            <a:avLst/>
          </a:prstGeom>
        </p:spPr>
      </p:pic>
      <p:pic>
        <p:nvPicPr>
          <p:cNvPr id="26" name="Picture 25">
            <a:extLst>
              <a:ext uri="{FF2B5EF4-FFF2-40B4-BE49-F238E27FC236}">
                <a16:creationId xmlns:a16="http://schemas.microsoft.com/office/drawing/2014/main" id="{293F4AA0-032D-458C-9C5B-E3320CAA4E27}"/>
              </a:ext>
            </a:extLst>
          </p:cNvPr>
          <p:cNvPicPr>
            <a:picLocks noChangeAspect="1"/>
          </p:cNvPicPr>
          <p:nvPr/>
        </p:nvPicPr>
        <p:blipFill>
          <a:blip r:embed="rId6"/>
          <a:stretch>
            <a:fillRect/>
          </a:stretch>
        </p:blipFill>
        <p:spPr>
          <a:xfrm>
            <a:off x="2101291" y="4763859"/>
            <a:ext cx="1772244" cy="1484541"/>
          </a:xfrm>
          <a:prstGeom prst="rect">
            <a:avLst/>
          </a:prstGeom>
        </p:spPr>
      </p:pic>
      <p:pic>
        <p:nvPicPr>
          <p:cNvPr id="10" name="Picture 9">
            <a:extLst>
              <a:ext uri="{FF2B5EF4-FFF2-40B4-BE49-F238E27FC236}">
                <a16:creationId xmlns:a16="http://schemas.microsoft.com/office/drawing/2014/main" id="{B4F71A35-1470-40A8-BBEC-6F36342D2893}"/>
              </a:ext>
            </a:extLst>
          </p:cNvPr>
          <p:cNvPicPr>
            <a:picLocks noChangeAspect="1"/>
          </p:cNvPicPr>
          <p:nvPr/>
        </p:nvPicPr>
        <p:blipFill>
          <a:blip r:embed="rId7"/>
          <a:stretch>
            <a:fillRect/>
          </a:stretch>
        </p:blipFill>
        <p:spPr>
          <a:xfrm>
            <a:off x="719583" y="4763859"/>
            <a:ext cx="1280271" cy="1562235"/>
          </a:xfrm>
          <a:prstGeom prst="rect">
            <a:avLst/>
          </a:prstGeom>
        </p:spPr>
      </p:pic>
    </p:spTree>
    <p:extLst>
      <p:ext uri="{BB962C8B-B14F-4D97-AF65-F5344CB8AC3E}">
        <p14:creationId xmlns:p14="http://schemas.microsoft.com/office/powerpoint/2010/main" val="3301898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additive="base">
                                        <p:cTn id="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Effect transition="in" filter="fade">
                                      <p:cBhvr>
                                        <p:cTn id="13" dur="1000"/>
                                        <p:tgtEl>
                                          <p:spTgt spid="17">
                                            <p:txEl>
                                              <p:pRg st="0" end="0"/>
                                            </p:txEl>
                                          </p:spTgt>
                                        </p:tgtEl>
                                      </p:cBhvr>
                                    </p:animEffect>
                                    <p:anim calcmode="lin" valueType="num">
                                      <p:cBhvr>
                                        <p:cTn id="14"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376DE-B6E6-4DA0-A27F-1D294BD3D51A}"/>
              </a:ext>
            </a:extLst>
          </p:cNvPr>
          <p:cNvSpPr>
            <a:spLocks noGrp="1"/>
          </p:cNvSpPr>
          <p:nvPr>
            <p:ph type="title"/>
          </p:nvPr>
        </p:nvSpPr>
        <p:spPr/>
        <p:txBody>
          <a:bodyPr/>
          <a:lstStyle/>
          <a:p>
            <a:r>
              <a:rPr lang="en-US" dirty="0"/>
              <a:t>Spelling Shed instructions </a:t>
            </a:r>
            <a:endParaRPr lang="en-GB" dirty="0"/>
          </a:p>
        </p:txBody>
      </p:sp>
      <p:sp>
        <p:nvSpPr>
          <p:cNvPr id="4" name="Content Placeholder 3">
            <a:extLst>
              <a:ext uri="{FF2B5EF4-FFF2-40B4-BE49-F238E27FC236}">
                <a16:creationId xmlns:a16="http://schemas.microsoft.com/office/drawing/2014/main" id="{7C51DAF1-BDFB-4D4E-A050-ED590E448F51}"/>
              </a:ext>
            </a:extLst>
          </p:cNvPr>
          <p:cNvSpPr>
            <a:spLocks noGrp="1"/>
          </p:cNvSpPr>
          <p:nvPr>
            <p:ph idx="1"/>
          </p:nvPr>
        </p:nvSpPr>
        <p:spPr>
          <a:xfrm>
            <a:off x="793875" y="1270000"/>
            <a:ext cx="8596668" cy="3880773"/>
          </a:xfrm>
        </p:spPr>
        <p:txBody>
          <a:bodyPr/>
          <a:lstStyle/>
          <a:p>
            <a:pPr marL="0" indent="0" algn="ctr">
              <a:buNone/>
            </a:pPr>
            <a:r>
              <a:rPr lang="en-GB" sz="2400" dirty="0"/>
              <a:t>Log in using the username and password or scannable QR code and it will take you to this screen. The pink notification boxes indicate how many assignments have been set by the teacher and on which game. If you click on the assignments box at the top of the menu, you can see all of the assignments together.</a:t>
            </a:r>
          </a:p>
          <a:p>
            <a:pPr marL="0" indent="0" algn="ctr">
              <a:buNone/>
            </a:pPr>
            <a:endParaRPr lang="en-GB" dirty="0"/>
          </a:p>
        </p:txBody>
      </p:sp>
      <p:pic>
        <p:nvPicPr>
          <p:cNvPr id="5" name="Picture 4">
            <a:extLst>
              <a:ext uri="{FF2B5EF4-FFF2-40B4-BE49-F238E27FC236}">
                <a16:creationId xmlns:a16="http://schemas.microsoft.com/office/drawing/2014/main" id="{4386D797-0CA4-4221-A36F-2C0F20344D82}"/>
              </a:ext>
            </a:extLst>
          </p:cNvPr>
          <p:cNvPicPr>
            <a:picLocks noChangeAspect="1"/>
          </p:cNvPicPr>
          <p:nvPr/>
        </p:nvPicPr>
        <p:blipFill>
          <a:blip r:embed="rId2"/>
          <a:stretch>
            <a:fillRect/>
          </a:stretch>
        </p:blipFill>
        <p:spPr>
          <a:xfrm>
            <a:off x="3120869" y="2875176"/>
            <a:ext cx="4634752" cy="3662061"/>
          </a:xfrm>
          <a:prstGeom prst="rect">
            <a:avLst/>
          </a:prstGeom>
        </p:spPr>
      </p:pic>
    </p:spTree>
    <p:extLst>
      <p:ext uri="{BB962C8B-B14F-4D97-AF65-F5344CB8AC3E}">
        <p14:creationId xmlns:p14="http://schemas.microsoft.com/office/powerpoint/2010/main" val="3613682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376DE-B6E6-4DA0-A27F-1D294BD3D51A}"/>
              </a:ext>
            </a:extLst>
          </p:cNvPr>
          <p:cNvSpPr>
            <a:spLocks noGrp="1"/>
          </p:cNvSpPr>
          <p:nvPr>
            <p:ph type="title"/>
          </p:nvPr>
        </p:nvSpPr>
        <p:spPr/>
        <p:txBody>
          <a:bodyPr/>
          <a:lstStyle/>
          <a:p>
            <a:r>
              <a:rPr lang="en-US" dirty="0"/>
              <a:t>Spelling Shed instructions </a:t>
            </a:r>
            <a:endParaRPr lang="en-GB" dirty="0"/>
          </a:p>
        </p:txBody>
      </p:sp>
      <p:sp>
        <p:nvSpPr>
          <p:cNvPr id="4" name="Content Placeholder 3">
            <a:extLst>
              <a:ext uri="{FF2B5EF4-FFF2-40B4-BE49-F238E27FC236}">
                <a16:creationId xmlns:a16="http://schemas.microsoft.com/office/drawing/2014/main" id="{7C51DAF1-BDFB-4D4E-A050-ED590E448F51}"/>
              </a:ext>
            </a:extLst>
          </p:cNvPr>
          <p:cNvSpPr>
            <a:spLocks noGrp="1"/>
          </p:cNvSpPr>
          <p:nvPr>
            <p:ph idx="1"/>
          </p:nvPr>
        </p:nvSpPr>
        <p:spPr>
          <a:xfrm>
            <a:off x="247028" y="1600199"/>
            <a:ext cx="4562019" cy="3880773"/>
          </a:xfrm>
        </p:spPr>
        <p:txBody>
          <a:bodyPr>
            <a:normAutofit lnSpcReduction="10000"/>
          </a:bodyPr>
          <a:lstStyle/>
          <a:p>
            <a:pPr marL="0" indent="0" algn="ctr">
              <a:buNone/>
            </a:pPr>
            <a:r>
              <a:rPr lang="en-GB" sz="2400" dirty="0"/>
              <a:t>To get to the Spelling Shed games, click on Spelling Shed and you will see a screen that looks like this. This screen shows the assignments that have been set by the teacher. The assignments link to games that include the words that need to be learnt or practiced. The icons or badges on the assignments show different achievement levels and are an incentive for the children to play more and aim for the top level. They are also a quick way for teachers to see how well they can spell the words in the lists. </a:t>
            </a:r>
          </a:p>
        </p:txBody>
      </p:sp>
      <p:pic>
        <p:nvPicPr>
          <p:cNvPr id="7" name="Picture 6">
            <a:extLst>
              <a:ext uri="{FF2B5EF4-FFF2-40B4-BE49-F238E27FC236}">
                <a16:creationId xmlns:a16="http://schemas.microsoft.com/office/drawing/2014/main" id="{EBCAB6FE-CD6D-4DA8-A600-C0BD9469EF17}"/>
              </a:ext>
            </a:extLst>
          </p:cNvPr>
          <p:cNvPicPr>
            <a:picLocks noChangeAspect="1"/>
          </p:cNvPicPr>
          <p:nvPr/>
        </p:nvPicPr>
        <p:blipFill rotWithShape="1">
          <a:blip r:embed="rId2"/>
          <a:srcRect r="16879"/>
          <a:stretch/>
        </p:blipFill>
        <p:spPr>
          <a:xfrm>
            <a:off x="4975668" y="1638888"/>
            <a:ext cx="4562019" cy="3803393"/>
          </a:xfrm>
          <a:prstGeom prst="rect">
            <a:avLst/>
          </a:prstGeom>
        </p:spPr>
      </p:pic>
    </p:spTree>
    <p:extLst>
      <p:ext uri="{BB962C8B-B14F-4D97-AF65-F5344CB8AC3E}">
        <p14:creationId xmlns:p14="http://schemas.microsoft.com/office/powerpoint/2010/main" val="4106041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376DE-B6E6-4DA0-A27F-1D294BD3D51A}"/>
              </a:ext>
            </a:extLst>
          </p:cNvPr>
          <p:cNvSpPr>
            <a:spLocks noGrp="1"/>
          </p:cNvSpPr>
          <p:nvPr>
            <p:ph type="title"/>
          </p:nvPr>
        </p:nvSpPr>
        <p:spPr/>
        <p:txBody>
          <a:bodyPr/>
          <a:lstStyle/>
          <a:p>
            <a:r>
              <a:rPr lang="en-US" dirty="0"/>
              <a:t>Spelling Shed instructions </a:t>
            </a:r>
            <a:endParaRPr lang="en-GB" dirty="0"/>
          </a:p>
        </p:txBody>
      </p:sp>
      <p:sp>
        <p:nvSpPr>
          <p:cNvPr id="4" name="Content Placeholder 3">
            <a:extLst>
              <a:ext uri="{FF2B5EF4-FFF2-40B4-BE49-F238E27FC236}">
                <a16:creationId xmlns:a16="http://schemas.microsoft.com/office/drawing/2014/main" id="{7C51DAF1-BDFB-4D4E-A050-ED590E448F51}"/>
              </a:ext>
            </a:extLst>
          </p:cNvPr>
          <p:cNvSpPr>
            <a:spLocks noGrp="1"/>
          </p:cNvSpPr>
          <p:nvPr>
            <p:ph idx="1"/>
          </p:nvPr>
        </p:nvSpPr>
        <p:spPr>
          <a:xfrm>
            <a:off x="247028" y="1600199"/>
            <a:ext cx="4562019" cy="3880773"/>
          </a:xfrm>
        </p:spPr>
        <p:txBody>
          <a:bodyPr>
            <a:normAutofit fontScale="92500"/>
          </a:bodyPr>
          <a:lstStyle/>
          <a:p>
            <a:pPr marL="0" indent="0" algn="ctr">
              <a:buNone/>
            </a:pPr>
            <a:r>
              <a:rPr lang="en-GB" sz="3600" dirty="0"/>
              <a:t>When you click on an assignment, you will see three game options that look like this. When completing an assignment, you must use one of the first two game options, Playing the bonus games will not contribute towards the set assignment.</a:t>
            </a:r>
          </a:p>
        </p:txBody>
      </p:sp>
      <p:pic>
        <p:nvPicPr>
          <p:cNvPr id="5" name="Picture 4">
            <a:extLst>
              <a:ext uri="{FF2B5EF4-FFF2-40B4-BE49-F238E27FC236}">
                <a16:creationId xmlns:a16="http://schemas.microsoft.com/office/drawing/2014/main" id="{99A5337A-E7C6-428B-9984-7E432FB4996C}"/>
              </a:ext>
            </a:extLst>
          </p:cNvPr>
          <p:cNvPicPr>
            <a:picLocks noChangeAspect="1"/>
          </p:cNvPicPr>
          <p:nvPr/>
        </p:nvPicPr>
        <p:blipFill>
          <a:blip r:embed="rId2"/>
          <a:stretch>
            <a:fillRect/>
          </a:stretch>
        </p:blipFill>
        <p:spPr>
          <a:xfrm>
            <a:off x="4975668" y="2162169"/>
            <a:ext cx="5086527" cy="3384680"/>
          </a:xfrm>
          <a:prstGeom prst="rect">
            <a:avLst/>
          </a:prstGeom>
        </p:spPr>
      </p:pic>
    </p:spTree>
    <p:extLst>
      <p:ext uri="{BB962C8B-B14F-4D97-AF65-F5344CB8AC3E}">
        <p14:creationId xmlns:p14="http://schemas.microsoft.com/office/powerpoint/2010/main" val="2354954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376DE-B6E6-4DA0-A27F-1D294BD3D51A}"/>
              </a:ext>
            </a:extLst>
          </p:cNvPr>
          <p:cNvSpPr>
            <a:spLocks noGrp="1"/>
          </p:cNvSpPr>
          <p:nvPr>
            <p:ph type="title"/>
          </p:nvPr>
        </p:nvSpPr>
        <p:spPr>
          <a:xfrm>
            <a:off x="385103" y="138260"/>
            <a:ext cx="8596668" cy="1320800"/>
          </a:xfrm>
        </p:spPr>
        <p:txBody>
          <a:bodyPr/>
          <a:lstStyle/>
          <a:p>
            <a:r>
              <a:rPr lang="en-US" dirty="0"/>
              <a:t>Spelling Shed instructions </a:t>
            </a:r>
            <a:endParaRPr lang="en-GB" dirty="0"/>
          </a:p>
        </p:txBody>
      </p:sp>
      <p:sp>
        <p:nvSpPr>
          <p:cNvPr id="4" name="Content Placeholder 3">
            <a:extLst>
              <a:ext uri="{FF2B5EF4-FFF2-40B4-BE49-F238E27FC236}">
                <a16:creationId xmlns:a16="http://schemas.microsoft.com/office/drawing/2014/main" id="{7C51DAF1-BDFB-4D4E-A050-ED590E448F51}"/>
              </a:ext>
            </a:extLst>
          </p:cNvPr>
          <p:cNvSpPr>
            <a:spLocks noGrp="1"/>
          </p:cNvSpPr>
          <p:nvPr>
            <p:ph idx="1"/>
          </p:nvPr>
        </p:nvSpPr>
        <p:spPr>
          <a:xfrm>
            <a:off x="247028" y="801278"/>
            <a:ext cx="7897731" cy="5439652"/>
          </a:xfrm>
        </p:spPr>
        <p:txBody>
          <a:bodyPr>
            <a:normAutofit lnSpcReduction="10000"/>
          </a:bodyPr>
          <a:lstStyle/>
          <a:p>
            <a:pPr marL="0" indent="0" algn="ctr">
              <a:buNone/>
            </a:pPr>
            <a:r>
              <a:rPr lang="en-GB" sz="2000" dirty="0"/>
              <a:t>Play When you click ‘Play’, four difficulty options will appear. </a:t>
            </a:r>
          </a:p>
          <a:p>
            <a:pPr marL="0" indent="0" algn="ctr">
              <a:buNone/>
            </a:pPr>
            <a:endParaRPr lang="en-GB" sz="2000" dirty="0"/>
          </a:p>
          <a:p>
            <a:pPr marL="0" indent="0" algn="ctr">
              <a:buNone/>
            </a:pPr>
            <a:r>
              <a:rPr lang="en-GB" sz="2000" dirty="0"/>
              <a:t>Easy - You will be shown the word as well as hearing it and you will only see the letters you need to spell it. </a:t>
            </a:r>
          </a:p>
          <a:p>
            <a:pPr marL="0" indent="0" algn="ctr">
              <a:buNone/>
            </a:pPr>
            <a:endParaRPr lang="en-GB" sz="2000" dirty="0"/>
          </a:p>
          <a:p>
            <a:pPr marL="0" indent="0" algn="ctr">
              <a:buNone/>
            </a:pPr>
            <a:r>
              <a:rPr lang="en-GB" sz="2000" dirty="0"/>
              <a:t>Medium - You can listen to the word and you will only have the letters you need. </a:t>
            </a:r>
          </a:p>
          <a:p>
            <a:pPr marL="0" indent="0" algn="ctr">
              <a:buNone/>
            </a:pPr>
            <a:endParaRPr lang="en-GB" sz="2000" dirty="0"/>
          </a:p>
          <a:p>
            <a:pPr marL="0" indent="0" algn="ctr">
              <a:buNone/>
            </a:pPr>
            <a:r>
              <a:rPr lang="en-GB" sz="2000" dirty="0"/>
              <a:t>Hard - You can listen to the word but you will have a few extra letters added </a:t>
            </a:r>
          </a:p>
          <a:p>
            <a:pPr marL="0" indent="0" algn="ctr">
              <a:buNone/>
            </a:pPr>
            <a:endParaRPr lang="en-GB" sz="2000" dirty="0"/>
          </a:p>
          <a:p>
            <a:pPr marL="0" indent="0" algn="ctr">
              <a:buNone/>
            </a:pPr>
            <a:r>
              <a:rPr lang="en-GB" sz="2000" dirty="0"/>
              <a:t>Extreme - You will hear the word and you have a full keyboard of letters These levels of difficulty apply to solo and hive games. </a:t>
            </a:r>
          </a:p>
          <a:p>
            <a:pPr marL="0" indent="0" algn="ctr">
              <a:buNone/>
            </a:pPr>
            <a:endParaRPr lang="en-GB" sz="2000" dirty="0"/>
          </a:p>
          <a:p>
            <a:pPr marL="0" indent="0" algn="ctr">
              <a:buNone/>
            </a:pPr>
            <a:r>
              <a:rPr lang="en-GB" sz="2000" dirty="0"/>
              <a:t>Games completed on easier levels will give the player a lower score and lower ranking. The teacher will be able to see which levels have been chosen for each game.</a:t>
            </a:r>
          </a:p>
        </p:txBody>
      </p:sp>
      <p:pic>
        <p:nvPicPr>
          <p:cNvPr id="6" name="Picture 5">
            <a:extLst>
              <a:ext uri="{FF2B5EF4-FFF2-40B4-BE49-F238E27FC236}">
                <a16:creationId xmlns:a16="http://schemas.microsoft.com/office/drawing/2014/main" id="{CB83CB1F-ADD6-4220-92A7-CA459ED93016}"/>
              </a:ext>
            </a:extLst>
          </p:cNvPr>
          <p:cNvPicPr>
            <a:picLocks noChangeAspect="1"/>
          </p:cNvPicPr>
          <p:nvPr/>
        </p:nvPicPr>
        <p:blipFill>
          <a:blip r:embed="rId2"/>
          <a:stretch>
            <a:fillRect/>
          </a:stretch>
        </p:blipFill>
        <p:spPr>
          <a:xfrm>
            <a:off x="8224430" y="1600199"/>
            <a:ext cx="3967570" cy="3253152"/>
          </a:xfrm>
          <a:prstGeom prst="rect">
            <a:avLst/>
          </a:prstGeom>
        </p:spPr>
      </p:pic>
    </p:spTree>
    <p:extLst>
      <p:ext uri="{BB962C8B-B14F-4D97-AF65-F5344CB8AC3E}">
        <p14:creationId xmlns:p14="http://schemas.microsoft.com/office/powerpoint/2010/main" val="3684555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 calcmode="lin" valueType="num">
                                      <p:cBhvr additive="base">
                                        <p:cTn id="31"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anim calcmode="lin" valueType="num">
                                      <p:cBhvr additive="base">
                                        <p:cTn id="37"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1000"/>
                                        <p:tgtEl>
                                          <p:spTgt spid="6"/>
                                        </p:tgtEl>
                                      </p:cBhvr>
                                    </p:animEffect>
                                    <p:anim calcmode="lin" valueType="num">
                                      <p:cBhvr>
                                        <p:cTn id="44" dur="1000" fill="hold"/>
                                        <p:tgtEl>
                                          <p:spTgt spid="6"/>
                                        </p:tgtEl>
                                        <p:attrNameLst>
                                          <p:attrName>ppt_x</p:attrName>
                                        </p:attrNameLst>
                                      </p:cBhvr>
                                      <p:tavLst>
                                        <p:tav tm="0">
                                          <p:val>
                                            <p:strVal val="#ppt_x"/>
                                          </p:val>
                                        </p:tav>
                                        <p:tav tm="100000">
                                          <p:val>
                                            <p:strVal val="#ppt_x"/>
                                          </p:val>
                                        </p:tav>
                                      </p:tavLst>
                                    </p:anim>
                                    <p:anim calcmode="lin" valueType="num">
                                      <p:cBhvr>
                                        <p:cTn id="4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376DE-B6E6-4DA0-A27F-1D294BD3D51A}"/>
              </a:ext>
            </a:extLst>
          </p:cNvPr>
          <p:cNvSpPr>
            <a:spLocks noGrp="1"/>
          </p:cNvSpPr>
          <p:nvPr>
            <p:ph type="title"/>
          </p:nvPr>
        </p:nvSpPr>
        <p:spPr>
          <a:xfrm>
            <a:off x="230767" y="99238"/>
            <a:ext cx="8596668" cy="1320800"/>
          </a:xfrm>
        </p:spPr>
        <p:txBody>
          <a:bodyPr/>
          <a:lstStyle/>
          <a:p>
            <a:r>
              <a:rPr lang="en-US" dirty="0"/>
              <a:t>Behaviour </a:t>
            </a:r>
            <a:endParaRPr lang="en-GB" dirty="0"/>
          </a:p>
        </p:txBody>
      </p:sp>
      <p:pic>
        <p:nvPicPr>
          <p:cNvPr id="12" name="Content Placeholder 11">
            <a:extLst>
              <a:ext uri="{FF2B5EF4-FFF2-40B4-BE49-F238E27FC236}">
                <a16:creationId xmlns:a16="http://schemas.microsoft.com/office/drawing/2014/main" id="{82459E62-AD97-4B27-ADEF-5A3F65B37A72}"/>
              </a:ext>
            </a:extLst>
          </p:cNvPr>
          <p:cNvPicPr>
            <a:picLocks noGrp="1" noChangeAspect="1"/>
          </p:cNvPicPr>
          <p:nvPr>
            <p:ph idx="1"/>
          </p:nvPr>
        </p:nvPicPr>
        <p:blipFill>
          <a:blip r:embed="rId2"/>
          <a:stretch>
            <a:fillRect/>
          </a:stretch>
        </p:blipFill>
        <p:spPr>
          <a:xfrm>
            <a:off x="539738" y="759638"/>
            <a:ext cx="9134135" cy="6061057"/>
          </a:xfrm>
        </p:spPr>
      </p:pic>
    </p:spTree>
    <p:extLst>
      <p:ext uri="{BB962C8B-B14F-4D97-AF65-F5344CB8AC3E}">
        <p14:creationId xmlns:p14="http://schemas.microsoft.com/office/powerpoint/2010/main" val="2149446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3B677-4C3E-444B-9109-F5AB302CF8D9}"/>
              </a:ext>
            </a:extLst>
          </p:cNvPr>
          <p:cNvSpPr>
            <a:spLocks noGrp="1"/>
          </p:cNvSpPr>
          <p:nvPr>
            <p:ph type="title"/>
          </p:nvPr>
        </p:nvSpPr>
        <p:spPr>
          <a:xfrm>
            <a:off x="419843" y="236738"/>
            <a:ext cx="8596668" cy="1320800"/>
          </a:xfrm>
        </p:spPr>
        <p:txBody>
          <a:bodyPr/>
          <a:lstStyle/>
          <a:p>
            <a:r>
              <a:rPr lang="en-US" dirty="0"/>
              <a:t>Example timetable </a:t>
            </a:r>
            <a:endParaRPr lang="en-GB" dirty="0"/>
          </a:p>
        </p:txBody>
      </p:sp>
      <p:sp>
        <p:nvSpPr>
          <p:cNvPr id="5" name="Content Placeholder 4">
            <a:extLst>
              <a:ext uri="{FF2B5EF4-FFF2-40B4-BE49-F238E27FC236}">
                <a16:creationId xmlns:a16="http://schemas.microsoft.com/office/drawing/2014/main" id="{C80DB007-3499-4431-90E7-C5368DE7190E}"/>
              </a:ext>
            </a:extLst>
          </p:cNvPr>
          <p:cNvSpPr>
            <a:spLocks noGrp="1"/>
          </p:cNvSpPr>
          <p:nvPr>
            <p:ph idx="1"/>
          </p:nvPr>
        </p:nvSpPr>
        <p:spPr/>
        <p:txBody>
          <a:bodyPr/>
          <a:lstStyle/>
          <a:p>
            <a:endParaRPr lang="en-GB" dirty="0"/>
          </a:p>
        </p:txBody>
      </p:sp>
      <p:pic>
        <p:nvPicPr>
          <p:cNvPr id="3" name="Picture 2">
            <a:extLst>
              <a:ext uri="{FF2B5EF4-FFF2-40B4-BE49-F238E27FC236}">
                <a16:creationId xmlns:a16="http://schemas.microsoft.com/office/drawing/2014/main" id="{0D34EF4D-E8A3-4074-90B6-6A41BC44C579}"/>
              </a:ext>
            </a:extLst>
          </p:cNvPr>
          <p:cNvPicPr>
            <a:picLocks noChangeAspect="1"/>
          </p:cNvPicPr>
          <p:nvPr/>
        </p:nvPicPr>
        <p:blipFill>
          <a:blip r:embed="rId2"/>
          <a:stretch>
            <a:fillRect/>
          </a:stretch>
        </p:blipFill>
        <p:spPr>
          <a:xfrm>
            <a:off x="677334" y="1058814"/>
            <a:ext cx="8596668" cy="5090244"/>
          </a:xfrm>
          <a:prstGeom prst="rect">
            <a:avLst/>
          </a:prstGeom>
        </p:spPr>
      </p:pic>
    </p:spTree>
    <p:extLst>
      <p:ext uri="{BB962C8B-B14F-4D97-AF65-F5344CB8AC3E}">
        <p14:creationId xmlns:p14="http://schemas.microsoft.com/office/powerpoint/2010/main" val="416407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3B677-4C3E-444B-9109-F5AB302CF8D9}"/>
              </a:ext>
            </a:extLst>
          </p:cNvPr>
          <p:cNvSpPr>
            <a:spLocks noGrp="1"/>
          </p:cNvSpPr>
          <p:nvPr>
            <p:ph type="title"/>
          </p:nvPr>
        </p:nvSpPr>
        <p:spPr>
          <a:xfrm>
            <a:off x="419843" y="236738"/>
            <a:ext cx="8596668" cy="1320800"/>
          </a:xfrm>
        </p:spPr>
        <p:txBody>
          <a:bodyPr/>
          <a:lstStyle/>
          <a:p>
            <a:r>
              <a:rPr lang="en-US" dirty="0"/>
              <a:t>Year 3 CORE skills- Reading </a:t>
            </a:r>
            <a:endParaRPr lang="en-GB" dirty="0"/>
          </a:p>
        </p:txBody>
      </p:sp>
      <p:sp>
        <p:nvSpPr>
          <p:cNvPr id="5" name="Content Placeholder 4">
            <a:extLst>
              <a:ext uri="{FF2B5EF4-FFF2-40B4-BE49-F238E27FC236}">
                <a16:creationId xmlns:a16="http://schemas.microsoft.com/office/drawing/2014/main" id="{C80DB007-3499-4431-90E7-C5368DE7190E}"/>
              </a:ext>
            </a:extLst>
          </p:cNvPr>
          <p:cNvSpPr>
            <a:spLocks noGrp="1"/>
          </p:cNvSpPr>
          <p:nvPr>
            <p:ph idx="1"/>
          </p:nvPr>
        </p:nvSpPr>
        <p:spPr>
          <a:xfrm>
            <a:off x="677334" y="1027523"/>
            <a:ext cx="8596668" cy="5013840"/>
          </a:xfrm>
        </p:spPr>
        <p:txBody>
          <a:bodyPr/>
          <a:lstStyle/>
          <a:p>
            <a:endParaRPr lang="en-GB" dirty="0"/>
          </a:p>
        </p:txBody>
      </p:sp>
      <p:pic>
        <p:nvPicPr>
          <p:cNvPr id="3" name="Picture 2">
            <a:extLst>
              <a:ext uri="{FF2B5EF4-FFF2-40B4-BE49-F238E27FC236}">
                <a16:creationId xmlns:a16="http://schemas.microsoft.com/office/drawing/2014/main" id="{0C69DA05-37E9-4B39-80DF-C92C4BD04DD1}"/>
              </a:ext>
            </a:extLst>
          </p:cNvPr>
          <p:cNvPicPr>
            <a:picLocks noChangeAspect="1"/>
          </p:cNvPicPr>
          <p:nvPr/>
        </p:nvPicPr>
        <p:blipFill>
          <a:blip r:embed="rId2"/>
          <a:stretch>
            <a:fillRect/>
          </a:stretch>
        </p:blipFill>
        <p:spPr>
          <a:xfrm>
            <a:off x="290648" y="922080"/>
            <a:ext cx="3395827" cy="5412732"/>
          </a:xfrm>
          <a:prstGeom prst="rect">
            <a:avLst/>
          </a:prstGeom>
        </p:spPr>
      </p:pic>
      <p:pic>
        <p:nvPicPr>
          <p:cNvPr id="4" name="Picture 3">
            <a:extLst>
              <a:ext uri="{FF2B5EF4-FFF2-40B4-BE49-F238E27FC236}">
                <a16:creationId xmlns:a16="http://schemas.microsoft.com/office/drawing/2014/main" id="{4C16CFEC-DCEA-445F-A4FD-6F73F96FF7F7}"/>
              </a:ext>
            </a:extLst>
          </p:cNvPr>
          <p:cNvPicPr>
            <a:picLocks noChangeAspect="1"/>
          </p:cNvPicPr>
          <p:nvPr/>
        </p:nvPicPr>
        <p:blipFill>
          <a:blip r:embed="rId3"/>
          <a:stretch>
            <a:fillRect/>
          </a:stretch>
        </p:blipFill>
        <p:spPr>
          <a:xfrm>
            <a:off x="3595174" y="926716"/>
            <a:ext cx="3452627" cy="5408096"/>
          </a:xfrm>
          <a:prstGeom prst="rect">
            <a:avLst/>
          </a:prstGeom>
        </p:spPr>
      </p:pic>
      <p:pic>
        <p:nvPicPr>
          <p:cNvPr id="6" name="Picture 5">
            <a:extLst>
              <a:ext uri="{FF2B5EF4-FFF2-40B4-BE49-F238E27FC236}">
                <a16:creationId xmlns:a16="http://schemas.microsoft.com/office/drawing/2014/main" id="{D437E8C6-06D6-4834-8C8E-E6612D84BC98}"/>
              </a:ext>
            </a:extLst>
          </p:cNvPr>
          <p:cNvPicPr>
            <a:picLocks noChangeAspect="1"/>
          </p:cNvPicPr>
          <p:nvPr/>
        </p:nvPicPr>
        <p:blipFill>
          <a:blip r:embed="rId4"/>
          <a:stretch>
            <a:fillRect/>
          </a:stretch>
        </p:blipFill>
        <p:spPr>
          <a:xfrm>
            <a:off x="6957623" y="922080"/>
            <a:ext cx="2887986" cy="5454356"/>
          </a:xfrm>
          <a:prstGeom prst="rect">
            <a:avLst/>
          </a:prstGeom>
        </p:spPr>
      </p:pic>
      <p:pic>
        <p:nvPicPr>
          <p:cNvPr id="7" name="Picture 6">
            <a:extLst>
              <a:ext uri="{FF2B5EF4-FFF2-40B4-BE49-F238E27FC236}">
                <a16:creationId xmlns:a16="http://schemas.microsoft.com/office/drawing/2014/main" id="{5CD66491-F950-49A3-AFFD-3B53753363F4}"/>
              </a:ext>
            </a:extLst>
          </p:cNvPr>
          <p:cNvPicPr>
            <a:picLocks noChangeAspect="1"/>
          </p:cNvPicPr>
          <p:nvPr/>
        </p:nvPicPr>
        <p:blipFill>
          <a:blip r:embed="rId5"/>
          <a:stretch>
            <a:fillRect/>
          </a:stretch>
        </p:blipFill>
        <p:spPr>
          <a:xfrm>
            <a:off x="9845609" y="1781666"/>
            <a:ext cx="2277261" cy="3035431"/>
          </a:xfrm>
          <a:prstGeom prst="rect">
            <a:avLst/>
          </a:prstGeom>
        </p:spPr>
      </p:pic>
    </p:spTree>
    <p:extLst>
      <p:ext uri="{BB962C8B-B14F-4D97-AF65-F5344CB8AC3E}">
        <p14:creationId xmlns:p14="http://schemas.microsoft.com/office/powerpoint/2010/main" val="2703976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3B677-4C3E-444B-9109-F5AB302CF8D9}"/>
              </a:ext>
            </a:extLst>
          </p:cNvPr>
          <p:cNvSpPr>
            <a:spLocks noGrp="1"/>
          </p:cNvSpPr>
          <p:nvPr>
            <p:ph type="title"/>
          </p:nvPr>
        </p:nvSpPr>
        <p:spPr>
          <a:xfrm>
            <a:off x="419843" y="236738"/>
            <a:ext cx="8596668" cy="1320800"/>
          </a:xfrm>
        </p:spPr>
        <p:txBody>
          <a:bodyPr/>
          <a:lstStyle/>
          <a:p>
            <a:r>
              <a:rPr lang="en-US" dirty="0"/>
              <a:t>Year 3 CORE skills- Maths </a:t>
            </a:r>
            <a:endParaRPr lang="en-GB" dirty="0"/>
          </a:p>
        </p:txBody>
      </p:sp>
      <p:pic>
        <p:nvPicPr>
          <p:cNvPr id="6" name="Content Placeholder 5">
            <a:extLst>
              <a:ext uri="{FF2B5EF4-FFF2-40B4-BE49-F238E27FC236}">
                <a16:creationId xmlns:a16="http://schemas.microsoft.com/office/drawing/2014/main" id="{23DE3A09-1A2C-4C4C-A69F-1B8DC098F4CB}"/>
              </a:ext>
            </a:extLst>
          </p:cNvPr>
          <p:cNvPicPr>
            <a:picLocks noGrp="1" noChangeAspect="1"/>
          </p:cNvPicPr>
          <p:nvPr>
            <p:ph idx="1"/>
          </p:nvPr>
        </p:nvPicPr>
        <p:blipFill>
          <a:blip r:embed="rId2"/>
          <a:stretch>
            <a:fillRect/>
          </a:stretch>
        </p:blipFill>
        <p:spPr>
          <a:xfrm>
            <a:off x="6508744" y="949809"/>
            <a:ext cx="4074678" cy="4074678"/>
          </a:xfrm>
          <a:prstGeom prst="rect">
            <a:avLst/>
          </a:prstGeom>
        </p:spPr>
      </p:pic>
      <p:pic>
        <p:nvPicPr>
          <p:cNvPr id="3" name="Picture 2">
            <a:extLst>
              <a:ext uri="{FF2B5EF4-FFF2-40B4-BE49-F238E27FC236}">
                <a16:creationId xmlns:a16="http://schemas.microsoft.com/office/drawing/2014/main" id="{0DC26FB7-E30D-400F-B1A7-328C1C13EA63}"/>
              </a:ext>
            </a:extLst>
          </p:cNvPr>
          <p:cNvPicPr>
            <a:picLocks noChangeAspect="1"/>
          </p:cNvPicPr>
          <p:nvPr/>
        </p:nvPicPr>
        <p:blipFill>
          <a:blip r:embed="rId3"/>
          <a:stretch>
            <a:fillRect/>
          </a:stretch>
        </p:blipFill>
        <p:spPr>
          <a:xfrm>
            <a:off x="256303" y="949810"/>
            <a:ext cx="3003650" cy="5671451"/>
          </a:xfrm>
          <a:prstGeom prst="rect">
            <a:avLst/>
          </a:prstGeom>
        </p:spPr>
      </p:pic>
      <p:pic>
        <p:nvPicPr>
          <p:cNvPr id="4" name="Picture 3">
            <a:extLst>
              <a:ext uri="{FF2B5EF4-FFF2-40B4-BE49-F238E27FC236}">
                <a16:creationId xmlns:a16="http://schemas.microsoft.com/office/drawing/2014/main" id="{1769AD44-9DBD-4D63-BACD-1057F2565738}"/>
              </a:ext>
            </a:extLst>
          </p:cNvPr>
          <p:cNvPicPr>
            <a:picLocks noChangeAspect="1"/>
          </p:cNvPicPr>
          <p:nvPr/>
        </p:nvPicPr>
        <p:blipFill>
          <a:blip r:embed="rId4"/>
          <a:stretch>
            <a:fillRect/>
          </a:stretch>
        </p:blipFill>
        <p:spPr>
          <a:xfrm>
            <a:off x="3259953" y="949810"/>
            <a:ext cx="3248792" cy="5771501"/>
          </a:xfrm>
          <a:prstGeom prst="rect">
            <a:avLst/>
          </a:prstGeom>
        </p:spPr>
      </p:pic>
    </p:spTree>
    <p:extLst>
      <p:ext uri="{BB962C8B-B14F-4D97-AF65-F5344CB8AC3E}">
        <p14:creationId xmlns:p14="http://schemas.microsoft.com/office/powerpoint/2010/main" val="1170786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3B677-4C3E-444B-9109-F5AB302CF8D9}"/>
              </a:ext>
            </a:extLst>
          </p:cNvPr>
          <p:cNvSpPr>
            <a:spLocks noGrp="1"/>
          </p:cNvSpPr>
          <p:nvPr>
            <p:ph type="title"/>
          </p:nvPr>
        </p:nvSpPr>
        <p:spPr>
          <a:xfrm>
            <a:off x="419843" y="236738"/>
            <a:ext cx="8596668" cy="1320800"/>
          </a:xfrm>
        </p:spPr>
        <p:txBody>
          <a:bodyPr/>
          <a:lstStyle/>
          <a:p>
            <a:r>
              <a:rPr lang="en-US" dirty="0"/>
              <a:t>Year 3 CORE skills- Maths </a:t>
            </a:r>
            <a:endParaRPr lang="en-GB" dirty="0"/>
          </a:p>
        </p:txBody>
      </p:sp>
      <p:pic>
        <p:nvPicPr>
          <p:cNvPr id="7" name="Content Placeholder 6">
            <a:extLst>
              <a:ext uri="{FF2B5EF4-FFF2-40B4-BE49-F238E27FC236}">
                <a16:creationId xmlns:a16="http://schemas.microsoft.com/office/drawing/2014/main" id="{F8777A41-EAB5-4F9A-92C7-863C14ACB831}"/>
              </a:ext>
            </a:extLst>
          </p:cNvPr>
          <p:cNvPicPr>
            <a:picLocks noGrp="1" noChangeAspect="1"/>
          </p:cNvPicPr>
          <p:nvPr>
            <p:ph idx="1"/>
          </p:nvPr>
        </p:nvPicPr>
        <p:blipFill>
          <a:blip r:embed="rId2"/>
          <a:stretch>
            <a:fillRect/>
          </a:stretch>
        </p:blipFill>
        <p:spPr>
          <a:xfrm>
            <a:off x="3289955" y="966223"/>
            <a:ext cx="2958632" cy="5736235"/>
          </a:xfrm>
          <a:prstGeom prst="rect">
            <a:avLst/>
          </a:prstGeom>
        </p:spPr>
      </p:pic>
      <p:pic>
        <p:nvPicPr>
          <p:cNvPr id="6" name="Picture 5">
            <a:extLst>
              <a:ext uri="{FF2B5EF4-FFF2-40B4-BE49-F238E27FC236}">
                <a16:creationId xmlns:a16="http://schemas.microsoft.com/office/drawing/2014/main" id="{4E687A05-C876-4A3D-82AB-2F5DC37ABECC}"/>
              </a:ext>
            </a:extLst>
          </p:cNvPr>
          <p:cNvPicPr>
            <a:picLocks noChangeAspect="1"/>
          </p:cNvPicPr>
          <p:nvPr/>
        </p:nvPicPr>
        <p:blipFill>
          <a:blip r:embed="rId3"/>
          <a:stretch>
            <a:fillRect/>
          </a:stretch>
        </p:blipFill>
        <p:spPr>
          <a:xfrm>
            <a:off x="331323" y="966223"/>
            <a:ext cx="2958632" cy="5585406"/>
          </a:xfrm>
          <a:prstGeom prst="rect">
            <a:avLst/>
          </a:prstGeom>
        </p:spPr>
      </p:pic>
      <p:pic>
        <p:nvPicPr>
          <p:cNvPr id="8" name="Picture 7">
            <a:extLst>
              <a:ext uri="{FF2B5EF4-FFF2-40B4-BE49-F238E27FC236}">
                <a16:creationId xmlns:a16="http://schemas.microsoft.com/office/drawing/2014/main" id="{653E0990-766E-4581-9189-1D1471FB86E4}"/>
              </a:ext>
            </a:extLst>
          </p:cNvPr>
          <p:cNvPicPr>
            <a:picLocks noChangeAspect="1"/>
          </p:cNvPicPr>
          <p:nvPr/>
        </p:nvPicPr>
        <p:blipFill>
          <a:blip r:embed="rId4"/>
          <a:stretch>
            <a:fillRect/>
          </a:stretch>
        </p:blipFill>
        <p:spPr>
          <a:xfrm>
            <a:off x="6248587" y="885027"/>
            <a:ext cx="3507770" cy="5736235"/>
          </a:xfrm>
          <a:prstGeom prst="rect">
            <a:avLst/>
          </a:prstGeom>
        </p:spPr>
      </p:pic>
    </p:spTree>
    <p:extLst>
      <p:ext uri="{BB962C8B-B14F-4D97-AF65-F5344CB8AC3E}">
        <p14:creationId xmlns:p14="http://schemas.microsoft.com/office/powerpoint/2010/main" val="1415472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3B677-4C3E-444B-9109-F5AB302CF8D9}"/>
              </a:ext>
            </a:extLst>
          </p:cNvPr>
          <p:cNvSpPr>
            <a:spLocks noGrp="1"/>
          </p:cNvSpPr>
          <p:nvPr>
            <p:ph type="title"/>
          </p:nvPr>
        </p:nvSpPr>
        <p:spPr>
          <a:xfrm>
            <a:off x="419843" y="236738"/>
            <a:ext cx="8596668" cy="1320800"/>
          </a:xfrm>
        </p:spPr>
        <p:txBody>
          <a:bodyPr/>
          <a:lstStyle/>
          <a:p>
            <a:r>
              <a:rPr lang="en-US" dirty="0"/>
              <a:t>Year 3 CORE skills- Writing  </a:t>
            </a:r>
            <a:endParaRPr lang="en-GB" dirty="0"/>
          </a:p>
        </p:txBody>
      </p:sp>
      <p:pic>
        <p:nvPicPr>
          <p:cNvPr id="4" name="Content Placeholder 3">
            <a:extLst>
              <a:ext uri="{FF2B5EF4-FFF2-40B4-BE49-F238E27FC236}">
                <a16:creationId xmlns:a16="http://schemas.microsoft.com/office/drawing/2014/main" id="{6E075752-FD96-4F46-ADDA-B5E2C7333D7A}"/>
              </a:ext>
            </a:extLst>
          </p:cNvPr>
          <p:cNvPicPr>
            <a:picLocks noGrp="1" noChangeAspect="1"/>
          </p:cNvPicPr>
          <p:nvPr>
            <p:ph idx="1"/>
          </p:nvPr>
        </p:nvPicPr>
        <p:blipFill>
          <a:blip r:embed="rId2"/>
          <a:stretch>
            <a:fillRect/>
          </a:stretch>
        </p:blipFill>
        <p:spPr>
          <a:xfrm>
            <a:off x="4011351" y="972533"/>
            <a:ext cx="3236528" cy="5729925"/>
          </a:xfrm>
          <a:prstGeom prst="rect">
            <a:avLst/>
          </a:prstGeom>
        </p:spPr>
      </p:pic>
      <p:pic>
        <p:nvPicPr>
          <p:cNvPr id="3" name="Picture 2">
            <a:extLst>
              <a:ext uri="{FF2B5EF4-FFF2-40B4-BE49-F238E27FC236}">
                <a16:creationId xmlns:a16="http://schemas.microsoft.com/office/drawing/2014/main" id="{374F6246-7194-4A43-A291-EF08C9BE95C4}"/>
              </a:ext>
            </a:extLst>
          </p:cNvPr>
          <p:cNvPicPr>
            <a:picLocks noChangeAspect="1"/>
          </p:cNvPicPr>
          <p:nvPr/>
        </p:nvPicPr>
        <p:blipFill>
          <a:blip r:embed="rId3"/>
          <a:stretch>
            <a:fillRect/>
          </a:stretch>
        </p:blipFill>
        <p:spPr>
          <a:xfrm>
            <a:off x="419843" y="972533"/>
            <a:ext cx="3591508" cy="5648729"/>
          </a:xfrm>
          <a:prstGeom prst="rect">
            <a:avLst/>
          </a:prstGeom>
        </p:spPr>
      </p:pic>
      <p:pic>
        <p:nvPicPr>
          <p:cNvPr id="6" name="Picture 5">
            <a:extLst>
              <a:ext uri="{FF2B5EF4-FFF2-40B4-BE49-F238E27FC236}">
                <a16:creationId xmlns:a16="http://schemas.microsoft.com/office/drawing/2014/main" id="{9241AC42-C4B0-4F50-818E-A307B7FBB991}"/>
              </a:ext>
            </a:extLst>
          </p:cNvPr>
          <p:cNvPicPr>
            <a:picLocks noChangeAspect="1"/>
          </p:cNvPicPr>
          <p:nvPr/>
        </p:nvPicPr>
        <p:blipFill>
          <a:blip r:embed="rId4"/>
          <a:stretch>
            <a:fillRect/>
          </a:stretch>
        </p:blipFill>
        <p:spPr>
          <a:xfrm>
            <a:off x="7247879" y="972532"/>
            <a:ext cx="3762628" cy="4383621"/>
          </a:xfrm>
          <a:prstGeom prst="rect">
            <a:avLst/>
          </a:prstGeom>
        </p:spPr>
      </p:pic>
    </p:spTree>
    <p:extLst>
      <p:ext uri="{BB962C8B-B14F-4D97-AF65-F5344CB8AC3E}">
        <p14:creationId xmlns:p14="http://schemas.microsoft.com/office/powerpoint/2010/main" val="1759978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3B677-4C3E-444B-9109-F5AB302CF8D9}"/>
              </a:ext>
            </a:extLst>
          </p:cNvPr>
          <p:cNvSpPr>
            <a:spLocks noGrp="1"/>
          </p:cNvSpPr>
          <p:nvPr>
            <p:ph type="title"/>
          </p:nvPr>
        </p:nvSpPr>
        <p:spPr>
          <a:xfrm>
            <a:off x="419843" y="236738"/>
            <a:ext cx="8596668" cy="1320800"/>
          </a:xfrm>
        </p:spPr>
        <p:txBody>
          <a:bodyPr/>
          <a:lstStyle/>
          <a:p>
            <a:r>
              <a:rPr lang="en-US" dirty="0"/>
              <a:t>Year 3 CORE skills- Writing  </a:t>
            </a:r>
            <a:endParaRPr lang="en-GB" dirty="0"/>
          </a:p>
        </p:txBody>
      </p:sp>
      <p:sp>
        <p:nvSpPr>
          <p:cNvPr id="5" name="Content Placeholder 4">
            <a:extLst>
              <a:ext uri="{FF2B5EF4-FFF2-40B4-BE49-F238E27FC236}">
                <a16:creationId xmlns:a16="http://schemas.microsoft.com/office/drawing/2014/main" id="{B4EC767E-70AE-48FB-AD53-9C40AA54EDCB}"/>
              </a:ext>
            </a:extLst>
          </p:cNvPr>
          <p:cNvSpPr>
            <a:spLocks noGrp="1"/>
          </p:cNvSpPr>
          <p:nvPr>
            <p:ph idx="1"/>
          </p:nvPr>
        </p:nvSpPr>
        <p:spPr/>
        <p:txBody>
          <a:bodyPr/>
          <a:lstStyle/>
          <a:p>
            <a:endParaRPr lang="en-GB" dirty="0"/>
          </a:p>
        </p:txBody>
      </p:sp>
      <p:pic>
        <p:nvPicPr>
          <p:cNvPr id="7" name="Picture 6">
            <a:extLst>
              <a:ext uri="{FF2B5EF4-FFF2-40B4-BE49-F238E27FC236}">
                <a16:creationId xmlns:a16="http://schemas.microsoft.com/office/drawing/2014/main" id="{03AB7F59-FFA3-4BDD-9D12-E1B722AD3B1C}"/>
              </a:ext>
            </a:extLst>
          </p:cNvPr>
          <p:cNvPicPr>
            <a:picLocks noChangeAspect="1"/>
          </p:cNvPicPr>
          <p:nvPr/>
        </p:nvPicPr>
        <p:blipFill>
          <a:blip r:embed="rId2"/>
          <a:stretch>
            <a:fillRect/>
          </a:stretch>
        </p:blipFill>
        <p:spPr>
          <a:xfrm>
            <a:off x="419843" y="1027521"/>
            <a:ext cx="3309903" cy="5456867"/>
          </a:xfrm>
          <a:prstGeom prst="rect">
            <a:avLst/>
          </a:prstGeom>
        </p:spPr>
      </p:pic>
      <p:pic>
        <p:nvPicPr>
          <p:cNvPr id="8" name="Picture 7">
            <a:extLst>
              <a:ext uri="{FF2B5EF4-FFF2-40B4-BE49-F238E27FC236}">
                <a16:creationId xmlns:a16="http://schemas.microsoft.com/office/drawing/2014/main" id="{9B61D77D-594A-46D3-B319-6331DEA30B91}"/>
              </a:ext>
            </a:extLst>
          </p:cNvPr>
          <p:cNvPicPr>
            <a:picLocks noChangeAspect="1"/>
          </p:cNvPicPr>
          <p:nvPr/>
        </p:nvPicPr>
        <p:blipFill>
          <a:blip r:embed="rId3"/>
          <a:stretch>
            <a:fillRect/>
          </a:stretch>
        </p:blipFill>
        <p:spPr>
          <a:xfrm>
            <a:off x="3633879" y="1027521"/>
            <a:ext cx="3309903" cy="3866434"/>
          </a:xfrm>
          <a:prstGeom prst="rect">
            <a:avLst/>
          </a:prstGeom>
        </p:spPr>
      </p:pic>
    </p:spTree>
    <p:extLst>
      <p:ext uri="{BB962C8B-B14F-4D97-AF65-F5344CB8AC3E}">
        <p14:creationId xmlns:p14="http://schemas.microsoft.com/office/powerpoint/2010/main" val="1917686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376DE-B6E6-4DA0-A27F-1D294BD3D51A}"/>
              </a:ext>
            </a:extLst>
          </p:cNvPr>
          <p:cNvSpPr>
            <a:spLocks noGrp="1"/>
          </p:cNvSpPr>
          <p:nvPr>
            <p:ph type="title"/>
          </p:nvPr>
        </p:nvSpPr>
        <p:spPr/>
        <p:txBody>
          <a:bodyPr/>
          <a:lstStyle/>
          <a:p>
            <a:r>
              <a:rPr lang="en-US" dirty="0"/>
              <a:t>Reading </a:t>
            </a:r>
            <a:endParaRPr lang="en-GB" dirty="0"/>
          </a:p>
        </p:txBody>
      </p:sp>
      <p:sp>
        <p:nvSpPr>
          <p:cNvPr id="4" name="Content Placeholder 3">
            <a:extLst>
              <a:ext uri="{FF2B5EF4-FFF2-40B4-BE49-F238E27FC236}">
                <a16:creationId xmlns:a16="http://schemas.microsoft.com/office/drawing/2014/main" id="{7C51DAF1-BDFB-4D4E-A050-ED590E448F51}"/>
              </a:ext>
            </a:extLst>
          </p:cNvPr>
          <p:cNvSpPr>
            <a:spLocks noGrp="1"/>
          </p:cNvSpPr>
          <p:nvPr>
            <p:ph idx="1"/>
          </p:nvPr>
        </p:nvSpPr>
        <p:spPr>
          <a:xfrm>
            <a:off x="677334" y="1840077"/>
            <a:ext cx="5418666" cy="3880773"/>
          </a:xfrm>
        </p:spPr>
        <p:txBody>
          <a:bodyPr>
            <a:normAutofit/>
          </a:bodyPr>
          <a:lstStyle/>
          <a:p>
            <a:r>
              <a:rPr lang="en-US" sz="3200" dirty="0"/>
              <a:t>Flamingos and Parrots go to the library on a Wednesday afternoon.</a:t>
            </a:r>
          </a:p>
          <a:p>
            <a:r>
              <a:rPr lang="en-US" sz="3200" dirty="0"/>
              <a:t>Books will be changed on a Friday, updated in their reading records.</a:t>
            </a:r>
          </a:p>
        </p:txBody>
      </p:sp>
      <p:pic>
        <p:nvPicPr>
          <p:cNvPr id="3" name="Picture 2">
            <a:extLst>
              <a:ext uri="{FF2B5EF4-FFF2-40B4-BE49-F238E27FC236}">
                <a16:creationId xmlns:a16="http://schemas.microsoft.com/office/drawing/2014/main" id="{E70D96CC-AAB6-4C62-A44E-FA833B2D70A9}"/>
              </a:ext>
            </a:extLst>
          </p:cNvPr>
          <p:cNvPicPr>
            <a:picLocks noChangeAspect="1"/>
          </p:cNvPicPr>
          <p:nvPr/>
        </p:nvPicPr>
        <p:blipFill>
          <a:blip r:embed="rId2"/>
          <a:stretch>
            <a:fillRect/>
          </a:stretch>
        </p:blipFill>
        <p:spPr>
          <a:xfrm>
            <a:off x="5952954" y="407624"/>
            <a:ext cx="3228753" cy="4903416"/>
          </a:xfrm>
          <a:prstGeom prst="rect">
            <a:avLst/>
          </a:prstGeom>
        </p:spPr>
      </p:pic>
    </p:spTree>
    <p:extLst>
      <p:ext uri="{BB962C8B-B14F-4D97-AF65-F5344CB8AC3E}">
        <p14:creationId xmlns:p14="http://schemas.microsoft.com/office/powerpoint/2010/main" val="2217973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1000"/>
                                        <p:tgtEl>
                                          <p:spTgt spid="4">
                                            <p:txEl>
                                              <p:pRg st="0" end="0"/>
                                            </p:txEl>
                                          </p:spTgt>
                                        </p:tgtEl>
                                      </p:cBhvr>
                                    </p:animEffect>
                                    <p:anim calcmode="lin" valueType="num">
                                      <p:cBhvr>
                                        <p:cTn id="1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1000"/>
                                        <p:tgtEl>
                                          <p:spTgt spid="4">
                                            <p:txEl>
                                              <p:pRg st="1" end="1"/>
                                            </p:txEl>
                                          </p:spTgt>
                                        </p:tgtEl>
                                      </p:cBhvr>
                                    </p:animEffect>
                                    <p:anim calcmode="lin" valueType="num">
                                      <p:cBhvr>
                                        <p:cTn id="19"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Custom 1">
      <a:majorFont>
        <a:latin typeface="Kinetic Letters"/>
        <a:ea typeface=""/>
        <a:cs typeface=""/>
      </a:majorFont>
      <a:minorFont>
        <a:latin typeface="Kinetic Letters"/>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TM02900688[[fn=Facet]]</Template>
  <TotalTime>17091</TotalTime>
  <Words>1023</Words>
  <Application>Microsoft Office PowerPoint</Application>
  <PresentationFormat>Widescreen</PresentationFormat>
  <Paragraphs>135</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Comic Sans MS</vt:lpstr>
      <vt:lpstr>Kinetic Letters</vt:lpstr>
      <vt:lpstr>Kinetic Letters Joined</vt:lpstr>
      <vt:lpstr>Wingdings 3</vt:lpstr>
      <vt:lpstr>Facet</vt:lpstr>
      <vt:lpstr>PowerPoint Presentation</vt:lpstr>
      <vt:lpstr>Year 3 Team </vt:lpstr>
      <vt:lpstr>Example timetable </vt:lpstr>
      <vt:lpstr>Year 3 CORE skills- Reading </vt:lpstr>
      <vt:lpstr>Year 3 CORE skills- Maths </vt:lpstr>
      <vt:lpstr>Year 3 CORE skills- Maths </vt:lpstr>
      <vt:lpstr>Year 3 CORE skills- Writing  </vt:lpstr>
      <vt:lpstr>Year 3 CORE skills- Writing  </vt:lpstr>
      <vt:lpstr>Reading </vt:lpstr>
      <vt:lpstr>RWI-</vt:lpstr>
      <vt:lpstr>Our three curriculum topics </vt:lpstr>
      <vt:lpstr>The wider curriculum- Geography </vt:lpstr>
      <vt:lpstr>The wider curriculum- History  </vt:lpstr>
      <vt:lpstr>The wider curriculum- Art </vt:lpstr>
      <vt:lpstr>The wider curriculum- Science </vt:lpstr>
      <vt:lpstr>The wider curriculum- RE </vt:lpstr>
      <vt:lpstr>The wider curriculum- RSHE </vt:lpstr>
      <vt:lpstr>The wider curriculum- DT </vt:lpstr>
      <vt:lpstr>Home Learning </vt:lpstr>
      <vt:lpstr>PE</vt:lpstr>
      <vt:lpstr>Spelling Shed instructions </vt:lpstr>
      <vt:lpstr>Spelling Shed instructions </vt:lpstr>
      <vt:lpstr>Spelling Shed instructions </vt:lpstr>
      <vt:lpstr>Spelling Shed instructions </vt:lpstr>
      <vt:lpstr>Behaviour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Collins</dc:creator>
  <cp:lastModifiedBy>Chloe Palmer</cp:lastModifiedBy>
  <cp:revision>39</cp:revision>
  <dcterms:created xsi:type="dcterms:W3CDTF">2023-09-03T19:56:55Z</dcterms:created>
  <dcterms:modified xsi:type="dcterms:W3CDTF">2024-09-18T15:09:05Z</dcterms:modified>
</cp:coreProperties>
</file>