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4918" r:id="rId1"/>
  </p:sldMasterIdLst>
  <p:notesMasterIdLst>
    <p:notesMasterId r:id="rId21"/>
  </p:notesMasterIdLst>
  <p:sldIdLst>
    <p:sldId id="256" r:id="rId2"/>
    <p:sldId id="257" r:id="rId3"/>
    <p:sldId id="258" r:id="rId4"/>
    <p:sldId id="304" r:id="rId5"/>
    <p:sldId id="264" r:id="rId6"/>
    <p:sldId id="305" r:id="rId7"/>
    <p:sldId id="306" r:id="rId8"/>
    <p:sldId id="319" r:id="rId9"/>
    <p:sldId id="308" r:id="rId10"/>
    <p:sldId id="309" r:id="rId11"/>
    <p:sldId id="310" r:id="rId12"/>
    <p:sldId id="311" r:id="rId13"/>
    <p:sldId id="312" r:id="rId14"/>
    <p:sldId id="313" r:id="rId15"/>
    <p:sldId id="314" r:id="rId16"/>
    <p:sldId id="315" r:id="rId17"/>
    <p:sldId id="316" r:id="rId18"/>
    <p:sldId id="317" r:id="rId19"/>
    <p:sldId id="318"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F33D325-5C50-4A2F-84DD-3EED33293BD9}" type="datetimeFigureOut">
              <a:rPr lang="en-GB" smtClean="0"/>
              <a:t>16/09/2024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EC181AF-372F-471F-945D-2D962DB0E011}" type="slidenum">
              <a:rPr lang="en-GB" smtClean="0"/>
              <a:t>‹#›</a:t>
            </a:fld>
            <a:endParaRPr lang="en-GB"/>
          </a:p>
        </p:txBody>
      </p:sp>
    </p:spTree>
    <p:extLst>
      <p:ext uri="{BB962C8B-B14F-4D97-AF65-F5344CB8AC3E}">
        <p14:creationId xmlns:p14="http://schemas.microsoft.com/office/powerpoint/2010/main" val="39134847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923F103-BC34-4FE4-A40E-EDDEECFDA5D0}" type="datetimeFigureOut">
              <a:rPr lang="en-US" smtClean="0"/>
              <a:pPr/>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73844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500124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268572527"/>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99191503"/>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9198002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3063398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62863757"/>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9101269"/>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9789911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t>9/16/2024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55062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47994835"/>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38744566"/>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smtClean="0"/>
              <a:t>9/16/2024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493381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t>9/16/2024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84882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24499650"/>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BE451C3-0FF4-47C4-B829-773ADF60F88C}" type="datetimeFigureOut">
              <a:rPr lang="en-US" smtClean="0"/>
              <a:t>9/16/2024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221888076"/>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E451C3-0FF4-47C4-B829-773ADF60F88C}" type="datetimeFigureOut">
              <a:rPr lang="en-US" smtClean="0"/>
              <a:t>9/16/2024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55210444"/>
      </p:ext>
    </p:extLst>
  </p:cSld>
  <p:clrMap bg1="lt1" tx1="dk1" bg2="lt2" tx2="dk2" accent1="accent1" accent2="accent2" accent3="accent3" accent4="accent4" accent5="accent5" accent6="accent6" hlink="hlink" folHlink="folHlink"/>
  <p:sldLayoutIdLst>
    <p:sldLayoutId id="2147484919" r:id="rId1"/>
    <p:sldLayoutId id="2147484920" r:id="rId2"/>
    <p:sldLayoutId id="2147484921" r:id="rId3"/>
    <p:sldLayoutId id="2147484922" r:id="rId4"/>
    <p:sldLayoutId id="2147484923" r:id="rId5"/>
    <p:sldLayoutId id="2147484924" r:id="rId6"/>
    <p:sldLayoutId id="2147484925" r:id="rId7"/>
    <p:sldLayoutId id="2147484926" r:id="rId8"/>
    <p:sldLayoutId id="2147484927" r:id="rId9"/>
    <p:sldLayoutId id="2147484928" r:id="rId10"/>
    <p:sldLayoutId id="2147484929" r:id="rId11"/>
    <p:sldLayoutId id="2147484930" r:id="rId12"/>
    <p:sldLayoutId id="2147484931" r:id="rId13"/>
    <p:sldLayoutId id="2147484932" r:id="rId14"/>
    <p:sldLayoutId id="2147484933" r:id="rId15"/>
    <p:sldLayoutId id="2147484934"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AE2DCB6-57E4-4D74-868B-6DE5D372544D}"/>
              </a:ext>
            </a:extLst>
          </p:cNvPr>
          <p:cNvPicPr>
            <a:picLocks noChangeAspect="1"/>
          </p:cNvPicPr>
          <p:nvPr/>
        </p:nvPicPr>
        <p:blipFill>
          <a:blip r:embed="rId2"/>
          <a:stretch>
            <a:fillRect/>
          </a:stretch>
        </p:blipFill>
        <p:spPr>
          <a:xfrm>
            <a:off x="3755230" y="1446115"/>
            <a:ext cx="4518758" cy="4140158"/>
          </a:xfrm>
          <a:prstGeom prst="rect">
            <a:avLst/>
          </a:prstGeom>
        </p:spPr>
      </p:pic>
    </p:spTree>
    <p:extLst>
      <p:ext uri="{BB962C8B-B14F-4D97-AF65-F5344CB8AC3E}">
        <p14:creationId xmlns:p14="http://schemas.microsoft.com/office/powerpoint/2010/main" val="16948178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The wider curriculum- History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a:xfrm>
            <a:off x="677334" y="1930400"/>
            <a:ext cx="8596668" cy="3880773"/>
          </a:xfrm>
        </p:spPr>
        <p:txBody>
          <a:bodyPr/>
          <a:lstStyle/>
          <a:p>
            <a:r>
              <a:rPr lang="en-US" sz="2800" dirty="0">
                <a:latin typeface="Kinetic Letters" panose="00000500000000000000" pitchFamily="50" charset="0"/>
              </a:rPr>
              <a:t>During the year in History, the children will be learning about </a:t>
            </a:r>
          </a:p>
          <a:p>
            <a:endParaRPr lang="en-US" sz="2800" dirty="0">
              <a:latin typeface="Kinetic Letters" panose="00000500000000000000" pitchFamily="50" charset="0"/>
            </a:endParaRPr>
          </a:p>
          <a:p>
            <a:r>
              <a:rPr lang="en-US" sz="2800" dirty="0">
                <a:latin typeface="Kinetic Letters" panose="00000500000000000000" pitchFamily="50" charset="0"/>
              </a:rPr>
              <a:t>Autumn – How World War 2 impacted the United Kingdom, specifically the children, focusing on rationing and evacuation to the countryside.</a:t>
            </a:r>
          </a:p>
          <a:p>
            <a:endParaRPr lang="en-US" sz="2800" dirty="0">
              <a:latin typeface="Kinetic Letters" panose="00000500000000000000" pitchFamily="50" charset="0"/>
            </a:endParaRPr>
          </a:p>
          <a:p>
            <a:r>
              <a:rPr lang="en-US" sz="2800" dirty="0">
                <a:latin typeface="Kinetic Letters" panose="00000500000000000000" pitchFamily="50" charset="0"/>
              </a:rPr>
              <a:t>Spring – a double unit, about the Ancient Maya civilisation, their greatest achievements and their lasting legacy on our society today.</a:t>
            </a:r>
          </a:p>
          <a:p>
            <a:pPr marL="0" indent="0">
              <a:buNone/>
            </a:pPr>
            <a:endParaRPr lang="en-US" dirty="0"/>
          </a:p>
        </p:txBody>
      </p:sp>
    </p:spTree>
    <p:extLst>
      <p:ext uri="{BB962C8B-B14F-4D97-AF65-F5344CB8AC3E}">
        <p14:creationId xmlns:p14="http://schemas.microsoft.com/office/powerpoint/2010/main" val="1355977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The wider curriculum- Art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a:xfrm>
            <a:off x="677334" y="1638300"/>
            <a:ext cx="8596668" cy="4488787"/>
          </a:xfrm>
        </p:spPr>
        <p:txBody>
          <a:bodyPr>
            <a:normAutofit lnSpcReduction="10000"/>
          </a:bodyPr>
          <a:lstStyle/>
          <a:p>
            <a:r>
              <a:rPr lang="en-US" sz="2400" dirty="0">
                <a:latin typeface="Kinetic Letters" panose="00000500000000000000" pitchFamily="50" charset="0"/>
              </a:rPr>
              <a:t>During the year in Art, the children will be learning about </a:t>
            </a:r>
          </a:p>
          <a:p>
            <a:endParaRPr lang="en-US" sz="2400" dirty="0">
              <a:latin typeface="Kinetic Letters" panose="00000500000000000000" pitchFamily="50" charset="0"/>
            </a:endParaRPr>
          </a:p>
          <a:p>
            <a:r>
              <a:rPr lang="en-US" sz="2400" dirty="0">
                <a:latin typeface="Kinetic Letters" panose="00000500000000000000" pitchFamily="50" charset="0"/>
              </a:rPr>
              <a:t>Autumn – Children will learn about using different lines to recreate L.S. Lowry’s famous ‘VE day’ drawing.</a:t>
            </a:r>
          </a:p>
          <a:p>
            <a:endParaRPr lang="en-US" sz="2400" dirty="0">
              <a:latin typeface="Kinetic Letters" panose="00000500000000000000" pitchFamily="50" charset="0"/>
            </a:endParaRPr>
          </a:p>
          <a:p>
            <a:r>
              <a:rPr lang="en-US" sz="2400" dirty="0">
                <a:latin typeface="Kinetic Letters" panose="00000500000000000000" pitchFamily="50" charset="0"/>
              </a:rPr>
              <a:t>Spring – We will learn about Henri Rosseau’s jungle drawings and look at the composition of art pieces, eventually recreating his ‘Surprised!’ piece. </a:t>
            </a:r>
          </a:p>
          <a:p>
            <a:endParaRPr lang="en-US" sz="2400" dirty="0">
              <a:latin typeface="Kinetic Letters" panose="00000500000000000000" pitchFamily="50" charset="0"/>
            </a:endParaRPr>
          </a:p>
          <a:p>
            <a:r>
              <a:rPr lang="en-US" sz="2400" dirty="0">
                <a:latin typeface="Kinetic Letters" panose="00000500000000000000" pitchFamily="50" charset="0"/>
              </a:rPr>
              <a:t>Summer – A manga focus. Children will use iPads to research and create digital art in the style of </a:t>
            </a:r>
            <a:r>
              <a:rPr lang="en-US" sz="2400" dirty="0" err="1">
                <a:latin typeface="Kinetic Letters" panose="00000500000000000000" pitchFamily="50" charset="0"/>
              </a:rPr>
              <a:t>Yuu</a:t>
            </a:r>
            <a:r>
              <a:rPr lang="en-US" sz="2400" dirty="0">
                <a:latin typeface="Kinetic Letters" panose="00000500000000000000" pitchFamily="50" charset="0"/>
              </a:rPr>
              <a:t> </a:t>
            </a:r>
            <a:r>
              <a:rPr lang="en-US" sz="2400" dirty="0" err="1">
                <a:latin typeface="Kinetic Letters" panose="00000500000000000000" pitchFamily="50" charset="0"/>
              </a:rPr>
              <a:t>Watase’s</a:t>
            </a:r>
            <a:r>
              <a:rPr lang="en-US" sz="2400" dirty="0">
                <a:latin typeface="Kinetic Letters" panose="00000500000000000000" pitchFamily="50" charset="0"/>
              </a:rPr>
              <a:t> ‘</a:t>
            </a:r>
            <a:r>
              <a:rPr lang="en-US" sz="2400" dirty="0" err="1">
                <a:latin typeface="Kinetic Letters" panose="00000500000000000000" pitchFamily="50" charset="0"/>
              </a:rPr>
              <a:t>Fushigi</a:t>
            </a:r>
            <a:r>
              <a:rPr lang="en-US" sz="2400" dirty="0">
                <a:latin typeface="Kinetic Letters" panose="00000500000000000000" pitchFamily="50" charset="0"/>
              </a:rPr>
              <a:t> </a:t>
            </a:r>
            <a:r>
              <a:rPr lang="en-US" sz="2400" dirty="0" err="1">
                <a:latin typeface="Kinetic Letters" panose="00000500000000000000" pitchFamily="50" charset="0"/>
              </a:rPr>
              <a:t>Yuugi</a:t>
            </a:r>
            <a:r>
              <a:rPr lang="en-US" sz="2400" dirty="0">
                <a:latin typeface="Kinetic Letters" panose="00000500000000000000" pitchFamily="50" charset="0"/>
              </a:rPr>
              <a:t>’. </a:t>
            </a:r>
            <a:endParaRPr lang="en-GB" sz="2400" dirty="0">
              <a:latin typeface="Kinetic Letters" panose="00000500000000000000" pitchFamily="50" charset="0"/>
            </a:endParaRPr>
          </a:p>
        </p:txBody>
      </p:sp>
    </p:spTree>
    <p:extLst>
      <p:ext uri="{BB962C8B-B14F-4D97-AF65-F5344CB8AC3E}">
        <p14:creationId xmlns:p14="http://schemas.microsoft.com/office/powerpoint/2010/main" val="4311941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The wider curriculum- Science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p:txBody>
          <a:bodyPr>
            <a:normAutofit/>
          </a:bodyPr>
          <a:lstStyle/>
          <a:p>
            <a:r>
              <a:rPr lang="en-US" sz="2800" dirty="0">
                <a:latin typeface="Kinetic Letters" panose="00000500000000000000" pitchFamily="50" charset="0"/>
              </a:rPr>
              <a:t>During the year in Science, the children will be learning about </a:t>
            </a:r>
          </a:p>
          <a:p>
            <a:endParaRPr lang="en-US" sz="2800" dirty="0">
              <a:latin typeface="Kinetic Letters" panose="00000500000000000000" pitchFamily="50" charset="0"/>
            </a:endParaRPr>
          </a:p>
          <a:p>
            <a:r>
              <a:rPr lang="en-US" sz="2800" dirty="0">
                <a:latin typeface="Kinetic Letters" panose="00000500000000000000" pitchFamily="50" charset="0"/>
              </a:rPr>
              <a:t>Autumn – Classification of living things and evolution of species &amp; inheritance</a:t>
            </a:r>
          </a:p>
          <a:p>
            <a:endParaRPr lang="en-US" sz="2800" dirty="0">
              <a:latin typeface="Kinetic Letters" panose="00000500000000000000" pitchFamily="50" charset="0"/>
            </a:endParaRPr>
          </a:p>
          <a:p>
            <a:r>
              <a:rPr lang="en-US" sz="2800" dirty="0">
                <a:latin typeface="Kinetic Letters" panose="00000500000000000000" pitchFamily="50" charset="0"/>
              </a:rPr>
              <a:t>Spring – Human circulation and electricity</a:t>
            </a:r>
          </a:p>
          <a:p>
            <a:endParaRPr lang="en-US" sz="2800" dirty="0">
              <a:latin typeface="Kinetic Letters" panose="00000500000000000000" pitchFamily="50" charset="0"/>
            </a:endParaRPr>
          </a:p>
          <a:p>
            <a:r>
              <a:rPr lang="en-US" sz="2800" dirty="0">
                <a:latin typeface="Kinetic Letters" panose="00000500000000000000" pitchFamily="50" charset="0"/>
              </a:rPr>
              <a:t>Summer – Body health and light</a:t>
            </a:r>
            <a:endParaRPr lang="en-GB" sz="2800" dirty="0">
              <a:latin typeface="Kinetic Letters" panose="00000500000000000000" pitchFamily="50" charset="0"/>
            </a:endParaRPr>
          </a:p>
        </p:txBody>
      </p:sp>
    </p:spTree>
    <p:extLst>
      <p:ext uri="{BB962C8B-B14F-4D97-AF65-F5344CB8AC3E}">
        <p14:creationId xmlns:p14="http://schemas.microsoft.com/office/powerpoint/2010/main" val="295116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The wider curriculum- RE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a:xfrm>
            <a:off x="677334" y="1619250"/>
            <a:ext cx="8596668" cy="4724399"/>
          </a:xfrm>
        </p:spPr>
        <p:txBody>
          <a:bodyPr>
            <a:normAutofit/>
          </a:bodyPr>
          <a:lstStyle/>
          <a:p>
            <a:r>
              <a:rPr lang="en-US" sz="2400" dirty="0">
                <a:latin typeface="Kinetic Letters" panose="00000500000000000000" pitchFamily="50" charset="0"/>
              </a:rPr>
              <a:t>During the year in RE, the children will be learning about </a:t>
            </a:r>
          </a:p>
          <a:p>
            <a:endParaRPr lang="en-US" sz="2400" dirty="0">
              <a:latin typeface="Kinetic Letters" panose="00000500000000000000" pitchFamily="50" charset="0"/>
            </a:endParaRPr>
          </a:p>
          <a:p>
            <a:r>
              <a:rPr lang="en-US" sz="2400" dirty="0">
                <a:latin typeface="Kinetic Letters" panose="00000500000000000000" pitchFamily="50" charset="0"/>
              </a:rPr>
              <a:t>Autumn  Children will look at the question ‘What would Jesus do?’ linked to Christianity.  We will also look at the idea of how people believe that religion can help when times are hard.</a:t>
            </a:r>
          </a:p>
          <a:p>
            <a:endParaRPr lang="en-US" dirty="0"/>
          </a:p>
          <a:p>
            <a:r>
              <a:rPr lang="en-US" sz="2400" dirty="0">
                <a:latin typeface="Kinetic Letters" panose="00000500000000000000" pitchFamily="50" charset="0"/>
              </a:rPr>
              <a:t>Spring Children will look at Christian Aid and Islamic Relief along with asking the question ‘What will make Sandwell a more respectful community?’</a:t>
            </a:r>
          </a:p>
          <a:p>
            <a:endParaRPr lang="en-US" dirty="0"/>
          </a:p>
          <a:p>
            <a:r>
              <a:rPr lang="en-US" sz="2400" dirty="0">
                <a:latin typeface="Kinetic Letters" panose="00000500000000000000" pitchFamily="50" charset="0"/>
              </a:rPr>
              <a:t>Summer  - Children will look at </a:t>
            </a:r>
            <a:r>
              <a:rPr lang="en-GB" sz="2400" dirty="0">
                <a:latin typeface="Kinetic Letters" panose="00000500000000000000" pitchFamily="50" charset="0"/>
              </a:rPr>
              <a:t>Hindu, Jewish and Islamic prayer along with asking the question </a:t>
            </a:r>
            <a:r>
              <a:rPr lang="en-GB" sz="2800" dirty="0">
                <a:latin typeface="Kinetic Letters" panose="00000500000000000000" pitchFamily="50" charset="0"/>
              </a:rPr>
              <a:t>What impact do people’s beliefs have in their lives? </a:t>
            </a:r>
          </a:p>
        </p:txBody>
      </p:sp>
    </p:spTree>
    <p:extLst>
      <p:ext uri="{BB962C8B-B14F-4D97-AF65-F5344CB8AC3E}">
        <p14:creationId xmlns:p14="http://schemas.microsoft.com/office/powerpoint/2010/main" val="27743017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The wider curriculum- RSHE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p:txBody>
          <a:bodyPr>
            <a:normAutofit lnSpcReduction="10000"/>
          </a:bodyPr>
          <a:lstStyle/>
          <a:p>
            <a:r>
              <a:rPr lang="en-US" sz="2400" dirty="0">
                <a:latin typeface="Kinetic Letters" panose="00000500000000000000" pitchFamily="50" charset="0"/>
              </a:rPr>
              <a:t>During the year in RSHE, the children will be learning about </a:t>
            </a:r>
          </a:p>
          <a:p>
            <a:endParaRPr lang="en-US" sz="2400" dirty="0">
              <a:latin typeface="Kinetic Letters" panose="00000500000000000000" pitchFamily="50" charset="0"/>
            </a:endParaRPr>
          </a:p>
          <a:p>
            <a:r>
              <a:rPr lang="en-US" sz="2400" dirty="0">
                <a:latin typeface="Kinetic Letters" panose="00000500000000000000" pitchFamily="50" charset="0"/>
              </a:rPr>
              <a:t>Autumn  </a:t>
            </a:r>
            <a:r>
              <a:rPr lang="en-GB" sz="2400" dirty="0">
                <a:latin typeface="Kinetic Letters" panose="00000500000000000000" pitchFamily="50" charset="0"/>
              </a:rPr>
              <a:t> 'Who am I and how do I fit?’</a:t>
            </a:r>
          </a:p>
          <a:p>
            <a:pPr marL="0" indent="0">
              <a:buNone/>
            </a:pPr>
            <a:r>
              <a:rPr lang="en-GB" sz="2400" dirty="0">
                <a:latin typeface="Kinetic Letters" panose="00000500000000000000" pitchFamily="50" charset="0"/>
              </a:rPr>
              <a:t>Respect for similarity and difference. Anti-bullying and being unique</a:t>
            </a:r>
            <a:endParaRPr lang="en-US" dirty="0"/>
          </a:p>
          <a:p>
            <a:r>
              <a:rPr lang="en-US" sz="2400" dirty="0">
                <a:latin typeface="Kinetic Letters" panose="00000500000000000000" pitchFamily="50" charset="0"/>
              </a:rPr>
              <a:t>Spring   </a:t>
            </a:r>
            <a:r>
              <a:rPr lang="en-GB" sz="2400" dirty="0">
                <a:latin typeface="Kinetic Letters" panose="00000500000000000000" pitchFamily="50" charset="0"/>
              </a:rPr>
              <a:t>Aspirations, how to achieve goals and understanding the emotions that go with this.</a:t>
            </a:r>
          </a:p>
          <a:p>
            <a:pPr marL="0" indent="0">
              <a:buNone/>
            </a:pPr>
            <a:r>
              <a:rPr lang="en-GB" sz="2400" dirty="0">
                <a:latin typeface="Kinetic Letters" panose="00000500000000000000" pitchFamily="50" charset="0"/>
              </a:rPr>
              <a:t>  Being and keeping safe and healthy</a:t>
            </a:r>
            <a:endParaRPr lang="en-US" dirty="0"/>
          </a:p>
          <a:p>
            <a:r>
              <a:rPr lang="en-US" sz="2400" dirty="0">
                <a:latin typeface="Kinetic Letters" panose="00000500000000000000" pitchFamily="50" charset="0"/>
              </a:rPr>
              <a:t>Summer   </a:t>
            </a:r>
            <a:r>
              <a:rPr lang="en-GB" sz="2400" dirty="0">
                <a:latin typeface="Kinetic Letters" panose="00000500000000000000" pitchFamily="50" charset="0"/>
              </a:rPr>
              <a:t>Building positive, healthy relationships</a:t>
            </a:r>
          </a:p>
          <a:p>
            <a:pPr marL="0" indent="0">
              <a:buNone/>
            </a:pPr>
            <a:r>
              <a:rPr lang="en-GB" sz="2400" dirty="0">
                <a:latin typeface="Kinetic Letters" panose="00000500000000000000" pitchFamily="50" charset="0"/>
              </a:rPr>
              <a:t>  Coping positively with change</a:t>
            </a:r>
          </a:p>
        </p:txBody>
      </p:sp>
    </p:spTree>
    <p:extLst>
      <p:ext uri="{BB962C8B-B14F-4D97-AF65-F5344CB8AC3E}">
        <p14:creationId xmlns:p14="http://schemas.microsoft.com/office/powerpoint/2010/main" val="2349903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The wider curriculum- DT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a:xfrm>
            <a:off x="677334" y="1930400"/>
            <a:ext cx="8596668" cy="3880773"/>
          </a:xfrm>
        </p:spPr>
        <p:txBody>
          <a:bodyPr>
            <a:normAutofit lnSpcReduction="10000"/>
          </a:bodyPr>
          <a:lstStyle/>
          <a:p>
            <a:r>
              <a:rPr lang="en-US" sz="3200" dirty="0">
                <a:latin typeface="Kinetic Letters" panose="00000500000000000000" pitchFamily="50" charset="0"/>
              </a:rPr>
              <a:t>During the year in DT, the children will be learning about </a:t>
            </a:r>
          </a:p>
          <a:p>
            <a:endParaRPr lang="en-US" sz="3200" dirty="0">
              <a:latin typeface="Kinetic Letters" panose="00000500000000000000" pitchFamily="50" charset="0"/>
            </a:endParaRPr>
          </a:p>
          <a:p>
            <a:r>
              <a:rPr lang="en-US" sz="3200" dirty="0">
                <a:latin typeface="Kinetic Letters" panose="00000500000000000000" pitchFamily="50" charset="0"/>
              </a:rPr>
              <a:t>Autumn    A Turning Point in Time where children will construct an Anderson Shelter.</a:t>
            </a:r>
          </a:p>
          <a:p>
            <a:endParaRPr lang="en-US" sz="3200" dirty="0">
              <a:latin typeface="Kinetic Letters" panose="00000500000000000000" pitchFamily="50" charset="0"/>
            </a:endParaRPr>
          </a:p>
          <a:p>
            <a:r>
              <a:rPr lang="en-US" sz="3200" dirty="0">
                <a:latin typeface="Kinetic Letters" panose="00000500000000000000" pitchFamily="50" charset="0"/>
              </a:rPr>
              <a:t>Spring   Welcome to the Jungle where children will design and sew a Poison Dart Frog.</a:t>
            </a:r>
          </a:p>
          <a:p>
            <a:pPr marL="0" indent="0">
              <a:buNone/>
            </a:pPr>
            <a:endParaRPr lang="en-US" sz="2400" dirty="0">
              <a:latin typeface="Kinetic Letters" panose="00000500000000000000" pitchFamily="50" charset="0"/>
            </a:endParaRPr>
          </a:p>
        </p:txBody>
      </p:sp>
    </p:spTree>
    <p:extLst>
      <p:ext uri="{BB962C8B-B14F-4D97-AF65-F5344CB8AC3E}">
        <p14:creationId xmlns:p14="http://schemas.microsoft.com/office/powerpoint/2010/main" val="23738621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Home Learning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p:txBody>
          <a:bodyPr>
            <a:normAutofit lnSpcReduction="10000"/>
          </a:bodyPr>
          <a:lstStyle/>
          <a:p>
            <a:r>
              <a:rPr lang="en-US" sz="2800" dirty="0">
                <a:latin typeface="Kinetic Letters" panose="00000500000000000000" pitchFamily="50" charset="0"/>
              </a:rPr>
              <a:t>Homework this year will focus on a short </a:t>
            </a:r>
            <a:r>
              <a:rPr lang="en-US" sz="2800" dirty="0" err="1">
                <a:latin typeface="Kinetic Letters" panose="00000500000000000000" pitchFamily="50" charset="0"/>
              </a:rPr>
              <a:t>Maths</a:t>
            </a:r>
            <a:r>
              <a:rPr lang="en-US" sz="2800" dirty="0">
                <a:latin typeface="Kinetic Letters" panose="00000500000000000000" pitchFamily="50" charset="0"/>
              </a:rPr>
              <a:t>, </a:t>
            </a:r>
            <a:r>
              <a:rPr lang="en-US" sz="2800" dirty="0" err="1">
                <a:latin typeface="Kinetic Letters" panose="00000500000000000000" pitchFamily="50" charset="0"/>
              </a:rPr>
              <a:t>SPaG</a:t>
            </a:r>
            <a:r>
              <a:rPr lang="en-US" sz="2800" dirty="0">
                <a:latin typeface="Kinetic Letters" panose="00000500000000000000" pitchFamily="50" charset="0"/>
              </a:rPr>
              <a:t> and Handwriting task, as well as instructions to use Spelling Shed and Tackling Tables. </a:t>
            </a:r>
          </a:p>
          <a:p>
            <a:endParaRPr lang="en-US" sz="2800" dirty="0">
              <a:latin typeface="Kinetic Letters" panose="00000500000000000000" pitchFamily="50" charset="0"/>
            </a:endParaRPr>
          </a:p>
          <a:p>
            <a:r>
              <a:rPr lang="en-US" sz="2800" dirty="0">
                <a:latin typeface="Kinetic Letters" panose="00000500000000000000" pitchFamily="50" charset="0"/>
              </a:rPr>
              <a:t>It will be given out on a Friday. Homework should be returned by Thursday. If it not complete, children will complete it at break time on Friday.</a:t>
            </a:r>
          </a:p>
          <a:p>
            <a:endParaRPr lang="en-US" sz="2800" dirty="0">
              <a:latin typeface="Kinetic Letters" panose="00000500000000000000" pitchFamily="50" charset="0"/>
            </a:endParaRPr>
          </a:p>
          <a:p>
            <a:r>
              <a:rPr lang="en-US" sz="2800" dirty="0">
                <a:latin typeface="Kinetic Letters" panose="00000500000000000000" pitchFamily="50" charset="0"/>
              </a:rPr>
              <a:t>As we get closer to SATs, there will also be opportunity to complete additional revision. </a:t>
            </a:r>
            <a:endParaRPr lang="en-GB" sz="2800" dirty="0">
              <a:latin typeface="Kinetic Letters" panose="00000500000000000000" pitchFamily="50" charset="0"/>
            </a:endParaRPr>
          </a:p>
        </p:txBody>
      </p:sp>
    </p:spTree>
    <p:extLst>
      <p:ext uri="{BB962C8B-B14F-4D97-AF65-F5344CB8AC3E}">
        <p14:creationId xmlns:p14="http://schemas.microsoft.com/office/powerpoint/2010/main" val="21028446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PE</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p:txBody>
          <a:bodyPr>
            <a:normAutofit/>
          </a:bodyPr>
          <a:lstStyle/>
          <a:p>
            <a:r>
              <a:rPr lang="en-US" sz="2800" dirty="0">
                <a:latin typeface="Kinetic Letters" panose="00000500000000000000" pitchFamily="50" charset="0"/>
              </a:rPr>
              <a:t>P.E. is on a Thursday. </a:t>
            </a:r>
          </a:p>
          <a:p>
            <a:endParaRPr lang="en-US" sz="2800" dirty="0">
              <a:latin typeface="Kinetic Letters" panose="00000500000000000000" pitchFamily="50" charset="0"/>
            </a:endParaRPr>
          </a:p>
          <a:p>
            <a:r>
              <a:rPr lang="en-US" sz="2800" dirty="0">
                <a:latin typeface="Kinetic Letters" panose="00000500000000000000" pitchFamily="50" charset="0"/>
              </a:rPr>
              <a:t>PE uniform is a plain white t shirt, plain black joggers and black shoes. Children are also welcome to wear their school jumper, or an appropriate plain jumper on P.E. days.</a:t>
            </a:r>
            <a:r>
              <a:rPr lang="en-GB" sz="2800" dirty="0">
                <a:latin typeface="Kinetic Letters" panose="00000500000000000000" pitchFamily="50" charset="0"/>
              </a:rPr>
              <a:t> Please be reminded that children are not permitted to wear football kits. </a:t>
            </a:r>
            <a:endParaRPr lang="en-US" sz="2800" dirty="0">
              <a:latin typeface="Kinetic Letters" panose="00000500000000000000" pitchFamily="50" charset="0"/>
            </a:endParaRPr>
          </a:p>
        </p:txBody>
      </p:sp>
    </p:spTree>
    <p:extLst>
      <p:ext uri="{BB962C8B-B14F-4D97-AF65-F5344CB8AC3E}">
        <p14:creationId xmlns:p14="http://schemas.microsoft.com/office/powerpoint/2010/main" val="33018985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Spelling Shed</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p:txBody>
          <a:bodyPr/>
          <a:lstStyle/>
          <a:p>
            <a:endParaRPr lang="en-GB" dirty="0"/>
          </a:p>
        </p:txBody>
      </p:sp>
      <p:pic>
        <p:nvPicPr>
          <p:cNvPr id="3" name="Picture 2">
            <a:extLst>
              <a:ext uri="{FF2B5EF4-FFF2-40B4-BE49-F238E27FC236}">
                <a16:creationId xmlns:a16="http://schemas.microsoft.com/office/drawing/2014/main" id="{46E7423C-A3FC-4C9B-933F-D53021A2A651}"/>
              </a:ext>
            </a:extLst>
          </p:cNvPr>
          <p:cNvPicPr>
            <a:picLocks noChangeAspect="1"/>
          </p:cNvPicPr>
          <p:nvPr/>
        </p:nvPicPr>
        <p:blipFill>
          <a:blip r:embed="rId2"/>
          <a:stretch>
            <a:fillRect/>
          </a:stretch>
        </p:blipFill>
        <p:spPr>
          <a:xfrm>
            <a:off x="677333" y="1482662"/>
            <a:ext cx="10078257" cy="5032437"/>
          </a:xfrm>
          <a:prstGeom prst="rect">
            <a:avLst/>
          </a:prstGeom>
        </p:spPr>
      </p:pic>
    </p:spTree>
    <p:extLst>
      <p:ext uri="{BB962C8B-B14F-4D97-AF65-F5344CB8AC3E}">
        <p14:creationId xmlns:p14="http://schemas.microsoft.com/office/powerpoint/2010/main" val="4106041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a:xfrm>
            <a:off x="230767" y="99238"/>
            <a:ext cx="8596668" cy="1320800"/>
          </a:xfrm>
        </p:spPr>
        <p:txBody>
          <a:bodyPr/>
          <a:lstStyle/>
          <a:p>
            <a:r>
              <a:rPr lang="en-US" dirty="0"/>
              <a:t>Behaviour </a:t>
            </a:r>
            <a:endParaRPr lang="en-GB" dirty="0"/>
          </a:p>
        </p:txBody>
      </p:sp>
      <p:pic>
        <p:nvPicPr>
          <p:cNvPr id="12" name="Content Placeholder 11">
            <a:extLst>
              <a:ext uri="{FF2B5EF4-FFF2-40B4-BE49-F238E27FC236}">
                <a16:creationId xmlns:a16="http://schemas.microsoft.com/office/drawing/2014/main" id="{82459E62-AD97-4B27-ADEF-5A3F65B37A72}"/>
              </a:ext>
            </a:extLst>
          </p:cNvPr>
          <p:cNvPicPr>
            <a:picLocks noGrp="1" noChangeAspect="1"/>
          </p:cNvPicPr>
          <p:nvPr>
            <p:ph idx="1"/>
          </p:nvPr>
        </p:nvPicPr>
        <p:blipFill>
          <a:blip r:embed="rId2"/>
          <a:stretch>
            <a:fillRect/>
          </a:stretch>
        </p:blipFill>
        <p:spPr>
          <a:xfrm>
            <a:off x="775409" y="902587"/>
            <a:ext cx="9134135" cy="6061057"/>
          </a:xfrm>
        </p:spPr>
      </p:pic>
    </p:spTree>
    <p:extLst>
      <p:ext uri="{BB962C8B-B14F-4D97-AF65-F5344CB8AC3E}">
        <p14:creationId xmlns:p14="http://schemas.microsoft.com/office/powerpoint/2010/main" val="2149446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F648C7-2E18-4759-8E6C-A41191C58F73}"/>
              </a:ext>
            </a:extLst>
          </p:cNvPr>
          <p:cNvSpPr>
            <a:spLocks noGrp="1"/>
          </p:cNvSpPr>
          <p:nvPr>
            <p:ph type="title"/>
          </p:nvPr>
        </p:nvSpPr>
        <p:spPr>
          <a:xfrm>
            <a:off x="677334" y="609600"/>
            <a:ext cx="8596668" cy="979503"/>
          </a:xfrm>
        </p:spPr>
        <p:txBody>
          <a:bodyPr/>
          <a:lstStyle/>
          <a:p>
            <a:r>
              <a:rPr lang="en-US" dirty="0"/>
              <a:t>Year 6 Team </a:t>
            </a:r>
            <a:endParaRPr lang="en-GB" dirty="0"/>
          </a:p>
        </p:txBody>
      </p:sp>
      <p:sp>
        <p:nvSpPr>
          <p:cNvPr id="3" name="Content Placeholder 2">
            <a:extLst>
              <a:ext uri="{FF2B5EF4-FFF2-40B4-BE49-F238E27FC236}">
                <a16:creationId xmlns:a16="http://schemas.microsoft.com/office/drawing/2014/main" id="{DFFDFFAF-800F-4F75-BBE6-CE74273641EF}"/>
              </a:ext>
            </a:extLst>
          </p:cNvPr>
          <p:cNvSpPr>
            <a:spLocks noGrp="1"/>
          </p:cNvSpPr>
          <p:nvPr>
            <p:ph idx="1"/>
          </p:nvPr>
        </p:nvSpPr>
        <p:spPr>
          <a:xfrm>
            <a:off x="4880219" y="1668887"/>
            <a:ext cx="2065866" cy="4580878"/>
          </a:xfrm>
        </p:spPr>
        <p:txBody>
          <a:bodyPr>
            <a:normAutofit/>
          </a:bodyPr>
          <a:lstStyle/>
          <a:p>
            <a:r>
              <a:rPr lang="en-US" b="1" dirty="0"/>
              <a:t>Lions</a:t>
            </a:r>
          </a:p>
          <a:p>
            <a:r>
              <a:rPr lang="en-US" dirty="0"/>
              <a:t>Mr. Sefton</a:t>
            </a:r>
          </a:p>
          <a:p>
            <a:r>
              <a:rPr lang="en-US" dirty="0"/>
              <a:t>Mrs. Mann</a:t>
            </a:r>
          </a:p>
          <a:p>
            <a:endParaRPr lang="en-US" dirty="0"/>
          </a:p>
          <a:p>
            <a:endParaRPr lang="en-GB" dirty="0"/>
          </a:p>
        </p:txBody>
      </p:sp>
      <p:sp>
        <p:nvSpPr>
          <p:cNvPr id="4" name="Content Placeholder 2">
            <a:extLst>
              <a:ext uri="{FF2B5EF4-FFF2-40B4-BE49-F238E27FC236}">
                <a16:creationId xmlns:a16="http://schemas.microsoft.com/office/drawing/2014/main" id="{F065DB13-5F7D-480D-9B4C-88BBD4E566A5}"/>
              </a:ext>
            </a:extLst>
          </p:cNvPr>
          <p:cNvSpPr txBox="1">
            <a:spLocks/>
          </p:cNvSpPr>
          <p:nvPr/>
        </p:nvSpPr>
        <p:spPr>
          <a:xfrm>
            <a:off x="829735" y="1665303"/>
            <a:ext cx="2065866" cy="458087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b="1" dirty="0"/>
              <a:t>Leopards</a:t>
            </a:r>
          </a:p>
          <a:p>
            <a:r>
              <a:rPr lang="en-US" dirty="0"/>
              <a:t>Miss Hadley</a:t>
            </a:r>
          </a:p>
          <a:p>
            <a:r>
              <a:rPr lang="en-US" dirty="0"/>
              <a:t>Mrs. Lawlor</a:t>
            </a:r>
          </a:p>
          <a:p>
            <a:r>
              <a:rPr lang="en-US" dirty="0"/>
              <a:t>Ms. Glover</a:t>
            </a:r>
          </a:p>
          <a:p>
            <a:endParaRPr lang="en-US" dirty="0"/>
          </a:p>
          <a:p>
            <a:endParaRPr lang="en-GB" dirty="0"/>
          </a:p>
        </p:txBody>
      </p:sp>
      <p:sp>
        <p:nvSpPr>
          <p:cNvPr id="5" name="Content Placeholder 2">
            <a:extLst>
              <a:ext uri="{FF2B5EF4-FFF2-40B4-BE49-F238E27FC236}">
                <a16:creationId xmlns:a16="http://schemas.microsoft.com/office/drawing/2014/main" id="{7EA0F733-DA2D-42E4-B226-1F885D1F93A9}"/>
              </a:ext>
            </a:extLst>
          </p:cNvPr>
          <p:cNvSpPr txBox="1">
            <a:spLocks/>
          </p:cNvSpPr>
          <p:nvPr/>
        </p:nvSpPr>
        <p:spPr>
          <a:xfrm>
            <a:off x="2634767" y="1665303"/>
            <a:ext cx="2065866" cy="458087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b="1" dirty="0"/>
              <a:t>Tigers</a:t>
            </a:r>
          </a:p>
          <a:p>
            <a:r>
              <a:rPr lang="en-US" dirty="0"/>
              <a:t>Mrs. Poolton</a:t>
            </a:r>
          </a:p>
          <a:p>
            <a:r>
              <a:rPr lang="en-US" dirty="0"/>
              <a:t>Ms. Allen</a:t>
            </a:r>
          </a:p>
          <a:p>
            <a:r>
              <a:rPr lang="en-US" dirty="0"/>
              <a:t>Miss Jacques</a:t>
            </a:r>
          </a:p>
          <a:p>
            <a:endParaRPr lang="en-GB" dirty="0"/>
          </a:p>
        </p:txBody>
      </p:sp>
    </p:spTree>
    <p:extLst>
      <p:ext uri="{BB962C8B-B14F-4D97-AF65-F5344CB8AC3E}">
        <p14:creationId xmlns:p14="http://schemas.microsoft.com/office/powerpoint/2010/main" val="3154032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3B677-4C3E-444B-9109-F5AB302CF8D9}"/>
              </a:ext>
            </a:extLst>
          </p:cNvPr>
          <p:cNvSpPr>
            <a:spLocks noGrp="1"/>
          </p:cNvSpPr>
          <p:nvPr>
            <p:ph type="title"/>
          </p:nvPr>
        </p:nvSpPr>
        <p:spPr>
          <a:xfrm>
            <a:off x="419843" y="236738"/>
            <a:ext cx="8596668" cy="1320800"/>
          </a:xfrm>
        </p:spPr>
        <p:txBody>
          <a:bodyPr/>
          <a:lstStyle/>
          <a:p>
            <a:r>
              <a:rPr lang="en-US" dirty="0"/>
              <a:t>Example timetable </a:t>
            </a:r>
            <a:endParaRPr lang="en-GB" dirty="0"/>
          </a:p>
        </p:txBody>
      </p:sp>
      <p:sp>
        <p:nvSpPr>
          <p:cNvPr id="5" name="Content Placeholder 4">
            <a:extLst>
              <a:ext uri="{FF2B5EF4-FFF2-40B4-BE49-F238E27FC236}">
                <a16:creationId xmlns:a16="http://schemas.microsoft.com/office/drawing/2014/main" id="{C80DB007-3499-4431-90E7-C5368DE7190E}"/>
              </a:ext>
            </a:extLst>
          </p:cNvPr>
          <p:cNvSpPr>
            <a:spLocks noGrp="1"/>
          </p:cNvSpPr>
          <p:nvPr>
            <p:ph idx="1"/>
          </p:nvPr>
        </p:nvSpPr>
        <p:spPr/>
        <p:txBody>
          <a:bodyPr/>
          <a:lstStyle/>
          <a:p>
            <a:endParaRPr lang="en-GB"/>
          </a:p>
        </p:txBody>
      </p:sp>
      <p:pic>
        <p:nvPicPr>
          <p:cNvPr id="3" name="Picture 2">
            <a:extLst>
              <a:ext uri="{FF2B5EF4-FFF2-40B4-BE49-F238E27FC236}">
                <a16:creationId xmlns:a16="http://schemas.microsoft.com/office/drawing/2014/main" id="{7A22EF6B-8280-4637-BC1E-8ADC57D67945}"/>
              </a:ext>
            </a:extLst>
          </p:cNvPr>
          <p:cNvPicPr>
            <a:picLocks noChangeAspect="1"/>
          </p:cNvPicPr>
          <p:nvPr/>
        </p:nvPicPr>
        <p:blipFill>
          <a:blip r:embed="rId2"/>
          <a:stretch>
            <a:fillRect/>
          </a:stretch>
        </p:blipFill>
        <p:spPr>
          <a:xfrm>
            <a:off x="309361" y="1153423"/>
            <a:ext cx="8817631" cy="4887939"/>
          </a:xfrm>
          <a:prstGeom prst="rect">
            <a:avLst/>
          </a:prstGeom>
        </p:spPr>
      </p:pic>
    </p:spTree>
    <p:extLst>
      <p:ext uri="{BB962C8B-B14F-4D97-AF65-F5344CB8AC3E}">
        <p14:creationId xmlns:p14="http://schemas.microsoft.com/office/powerpoint/2010/main" val="41640738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3B677-4C3E-444B-9109-F5AB302CF8D9}"/>
              </a:ext>
            </a:extLst>
          </p:cNvPr>
          <p:cNvSpPr>
            <a:spLocks noGrp="1"/>
          </p:cNvSpPr>
          <p:nvPr>
            <p:ph type="title"/>
          </p:nvPr>
        </p:nvSpPr>
        <p:spPr>
          <a:xfrm>
            <a:off x="419843" y="236738"/>
            <a:ext cx="8596668" cy="1320800"/>
          </a:xfrm>
        </p:spPr>
        <p:txBody>
          <a:bodyPr/>
          <a:lstStyle/>
          <a:p>
            <a:r>
              <a:rPr lang="en-US" dirty="0"/>
              <a:t>Year 6 CORE skills- Reading </a:t>
            </a:r>
            <a:endParaRPr lang="en-GB" dirty="0"/>
          </a:p>
        </p:txBody>
      </p:sp>
      <p:sp>
        <p:nvSpPr>
          <p:cNvPr id="5" name="Content Placeholder 4">
            <a:extLst>
              <a:ext uri="{FF2B5EF4-FFF2-40B4-BE49-F238E27FC236}">
                <a16:creationId xmlns:a16="http://schemas.microsoft.com/office/drawing/2014/main" id="{C80DB007-3499-4431-90E7-C5368DE7190E}"/>
              </a:ext>
            </a:extLst>
          </p:cNvPr>
          <p:cNvSpPr>
            <a:spLocks noGrp="1"/>
          </p:cNvSpPr>
          <p:nvPr>
            <p:ph idx="1"/>
          </p:nvPr>
        </p:nvSpPr>
        <p:spPr>
          <a:xfrm>
            <a:off x="524934" y="1179514"/>
            <a:ext cx="8596668" cy="4259261"/>
          </a:xfrm>
        </p:spPr>
        <p:txBody>
          <a:bodyPr>
            <a:normAutofit lnSpcReduction="10000"/>
          </a:bodyPr>
          <a:lstStyle/>
          <a:p>
            <a:r>
              <a:rPr lang="en-GB" sz="2800" dirty="0">
                <a:latin typeface="Kinetic Letters" panose="00000500000000000000" pitchFamily="50" charset="0"/>
              </a:rPr>
              <a:t>Understand what they read by: drawing inferences such as inferring characters’ feelings, thoughts and motives from their actions, and justifying inferences with evidence</a:t>
            </a:r>
          </a:p>
          <a:p>
            <a:r>
              <a:rPr lang="en-GB" sz="2800" dirty="0">
                <a:latin typeface="Kinetic Letters" panose="00000500000000000000" pitchFamily="50" charset="0"/>
              </a:rPr>
              <a:t>Understand what they read by: predicting what might happen from details stated and implied</a:t>
            </a:r>
          </a:p>
          <a:p>
            <a:r>
              <a:rPr lang="en-GB" sz="2800" dirty="0">
                <a:latin typeface="Kinetic Letters" panose="00000500000000000000" pitchFamily="50" charset="0"/>
              </a:rPr>
              <a:t>Understand what they read by: summarising the main ideas drawn from more than one paragraph, identifying key details that support the main ideas</a:t>
            </a:r>
          </a:p>
          <a:p>
            <a:r>
              <a:rPr lang="en-GB" sz="2800" dirty="0">
                <a:latin typeface="Kinetic Letters" panose="00000500000000000000" pitchFamily="50" charset="0"/>
              </a:rPr>
              <a:t>Retrieve, record and present information from non-fiction</a:t>
            </a:r>
          </a:p>
          <a:p>
            <a:r>
              <a:rPr lang="en-GB" sz="2800" dirty="0">
                <a:latin typeface="Kinetic Letters" panose="00000500000000000000" pitchFamily="50" charset="0"/>
              </a:rPr>
              <a:t>Provide reasoned justifications for their views</a:t>
            </a:r>
          </a:p>
        </p:txBody>
      </p:sp>
      <p:pic>
        <p:nvPicPr>
          <p:cNvPr id="1026" name="Picture 2" descr="Reading Vipers">
            <a:extLst>
              <a:ext uri="{FF2B5EF4-FFF2-40B4-BE49-F238E27FC236}">
                <a16:creationId xmlns:a16="http://schemas.microsoft.com/office/drawing/2014/main" id="{A315416C-4EE9-4213-882D-FEA1934A825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6693" y="2600325"/>
            <a:ext cx="2748492"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03976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Reading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a:xfrm>
            <a:off x="677334" y="1779589"/>
            <a:ext cx="8596668" cy="3880773"/>
          </a:xfrm>
        </p:spPr>
        <p:txBody>
          <a:bodyPr>
            <a:normAutofit/>
          </a:bodyPr>
          <a:lstStyle/>
          <a:p>
            <a:r>
              <a:rPr lang="en-US" sz="2800" dirty="0">
                <a:latin typeface="Kinetic Letters" panose="00000500000000000000" pitchFamily="50" charset="0"/>
              </a:rPr>
              <a:t>Year 6’s library day is Wednesday. Library books need to be brought in on this date, in order for them to be changed.</a:t>
            </a:r>
          </a:p>
          <a:p>
            <a:r>
              <a:rPr lang="en-US" sz="2800" dirty="0">
                <a:latin typeface="Kinetic Letters" panose="00000500000000000000" pitchFamily="50" charset="0"/>
              </a:rPr>
              <a:t>Reading records will also need to be returned on Wednesday. </a:t>
            </a:r>
            <a:endParaRPr lang="en-GB" sz="2800" dirty="0">
              <a:latin typeface="Kinetic Letters" panose="00000500000000000000" pitchFamily="50" charset="0"/>
            </a:endParaRPr>
          </a:p>
          <a:p>
            <a:r>
              <a:rPr lang="en-GB" sz="2800" dirty="0">
                <a:latin typeface="Kinetic Letters" panose="00000500000000000000" pitchFamily="50" charset="0"/>
              </a:rPr>
              <a:t>When these are returned, we will then change the children’s home readers.</a:t>
            </a:r>
            <a:endParaRPr lang="en-US" sz="2800" dirty="0">
              <a:latin typeface="Kinetic Letters" panose="00000500000000000000" pitchFamily="50" charset="0"/>
            </a:endParaRPr>
          </a:p>
        </p:txBody>
      </p:sp>
    </p:spTree>
    <p:extLst>
      <p:ext uri="{BB962C8B-B14F-4D97-AF65-F5344CB8AC3E}">
        <p14:creationId xmlns:p14="http://schemas.microsoft.com/office/powerpoint/2010/main" val="2217973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3B677-4C3E-444B-9109-F5AB302CF8D9}"/>
              </a:ext>
            </a:extLst>
          </p:cNvPr>
          <p:cNvSpPr>
            <a:spLocks noGrp="1"/>
          </p:cNvSpPr>
          <p:nvPr>
            <p:ph type="title"/>
          </p:nvPr>
        </p:nvSpPr>
        <p:spPr>
          <a:xfrm>
            <a:off x="419843" y="236738"/>
            <a:ext cx="8596668" cy="1320800"/>
          </a:xfrm>
        </p:spPr>
        <p:txBody>
          <a:bodyPr/>
          <a:lstStyle/>
          <a:p>
            <a:r>
              <a:rPr lang="en-US" dirty="0"/>
              <a:t>Year 6 CORE skills- Maths </a:t>
            </a:r>
            <a:endParaRPr lang="en-GB" dirty="0"/>
          </a:p>
        </p:txBody>
      </p:sp>
      <p:sp>
        <p:nvSpPr>
          <p:cNvPr id="5" name="Content Placeholder 4">
            <a:extLst>
              <a:ext uri="{FF2B5EF4-FFF2-40B4-BE49-F238E27FC236}">
                <a16:creationId xmlns:a16="http://schemas.microsoft.com/office/drawing/2014/main" id="{C80DB007-3499-4431-90E7-C5368DE7190E}"/>
              </a:ext>
            </a:extLst>
          </p:cNvPr>
          <p:cNvSpPr>
            <a:spLocks noGrp="1"/>
          </p:cNvSpPr>
          <p:nvPr>
            <p:ph idx="1"/>
          </p:nvPr>
        </p:nvSpPr>
        <p:spPr>
          <a:xfrm>
            <a:off x="534459" y="1227139"/>
            <a:ext cx="8596668" cy="3880773"/>
          </a:xfrm>
        </p:spPr>
        <p:txBody>
          <a:bodyPr>
            <a:noAutofit/>
          </a:bodyPr>
          <a:lstStyle/>
          <a:p>
            <a:r>
              <a:rPr lang="en-GB" sz="2400" dirty="0">
                <a:latin typeface="Kinetic Letters" panose="00000500000000000000" pitchFamily="50" charset="0"/>
              </a:rPr>
              <a:t>Read, write, order and compare numbers up to 10 000 000 and determine the value of each digit</a:t>
            </a:r>
          </a:p>
          <a:p>
            <a:r>
              <a:rPr lang="en-GB" sz="2400" dirty="0">
                <a:latin typeface="Kinetic Letters" panose="00000500000000000000" pitchFamily="50" charset="0"/>
              </a:rPr>
              <a:t>Round any whole number to a required degree of accuracy</a:t>
            </a:r>
          </a:p>
          <a:p>
            <a:r>
              <a:rPr lang="en-GB" sz="2400" dirty="0">
                <a:latin typeface="Kinetic Letters" panose="00000500000000000000" pitchFamily="50" charset="0"/>
              </a:rPr>
              <a:t>Use negative numbers in context, and calculate intervals across zero</a:t>
            </a:r>
          </a:p>
          <a:p>
            <a:r>
              <a:rPr lang="en-GB" sz="2400" dirty="0">
                <a:latin typeface="Kinetic Letters" panose="00000500000000000000" pitchFamily="50" charset="0"/>
              </a:rPr>
              <a:t>Use their knowledge of the order of operations to carry out calculations involving the four operations</a:t>
            </a:r>
          </a:p>
          <a:p>
            <a:r>
              <a:rPr lang="en-GB" sz="2400" dirty="0">
                <a:latin typeface="Kinetic Letters" panose="00000500000000000000" pitchFamily="50" charset="0"/>
              </a:rPr>
              <a:t>Use common factors to simplify fractions; use common multiples to express fractions in the same denomination</a:t>
            </a:r>
          </a:p>
          <a:p>
            <a:r>
              <a:rPr lang="en-GB" sz="2400" dirty="0">
                <a:latin typeface="Kinetic Letters" panose="00000500000000000000" pitchFamily="50" charset="0"/>
              </a:rPr>
              <a:t>Add and subtract fractions with different denominators and mixed numbers, using the concept of equivalent fractions</a:t>
            </a:r>
          </a:p>
          <a:p>
            <a:r>
              <a:rPr lang="en-GB" sz="2400" dirty="0">
                <a:latin typeface="Kinetic Letters" panose="00000500000000000000" pitchFamily="50" charset="0"/>
              </a:rPr>
              <a:t>Solve problems involving the calculation and conversion of units of measure, using decimal notation up to three decimal places where appropriate</a:t>
            </a:r>
          </a:p>
        </p:txBody>
      </p:sp>
    </p:spTree>
    <p:extLst>
      <p:ext uri="{BB962C8B-B14F-4D97-AF65-F5344CB8AC3E}">
        <p14:creationId xmlns:p14="http://schemas.microsoft.com/office/powerpoint/2010/main" val="11707869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43B677-4C3E-444B-9109-F5AB302CF8D9}"/>
              </a:ext>
            </a:extLst>
          </p:cNvPr>
          <p:cNvSpPr>
            <a:spLocks noGrp="1"/>
          </p:cNvSpPr>
          <p:nvPr>
            <p:ph type="title"/>
          </p:nvPr>
        </p:nvSpPr>
        <p:spPr>
          <a:xfrm>
            <a:off x="419843" y="236738"/>
            <a:ext cx="8596668" cy="1320800"/>
          </a:xfrm>
        </p:spPr>
        <p:txBody>
          <a:bodyPr/>
          <a:lstStyle/>
          <a:p>
            <a:r>
              <a:rPr lang="en-US" dirty="0"/>
              <a:t>Year 6 CORE skills- Writing  </a:t>
            </a:r>
            <a:endParaRPr lang="en-GB" dirty="0"/>
          </a:p>
        </p:txBody>
      </p:sp>
      <p:sp>
        <p:nvSpPr>
          <p:cNvPr id="5" name="Content Placeholder 4">
            <a:extLst>
              <a:ext uri="{FF2B5EF4-FFF2-40B4-BE49-F238E27FC236}">
                <a16:creationId xmlns:a16="http://schemas.microsoft.com/office/drawing/2014/main" id="{C80DB007-3499-4431-90E7-C5368DE7190E}"/>
              </a:ext>
            </a:extLst>
          </p:cNvPr>
          <p:cNvSpPr>
            <a:spLocks noGrp="1"/>
          </p:cNvSpPr>
          <p:nvPr>
            <p:ph idx="1"/>
          </p:nvPr>
        </p:nvSpPr>
        <p:spPr>
          <a:xfrm>
            <a:off x="563034" y="1408114"/>
            <a:ext cx="8596668" cy="3880773"/>
          </a:xfrm>
        </p:spPr>
        <p:txBody>
          <a:bodyPr>
            <a:noAutofit/>
          </a:bodyPr>
          <a:lstStyle/>
          <a:p>
            <a:r>
              <a:rPr lang="en-GB" sz="2400" dirty="0">
                <a:latin typeface="Kinetic Letters" panose="00000500000000000000" pitchFamily="50" charset="0"/>
              </a:rPr>
              <a:t>Use dictionaries to check the spelling and meaning of words</a:t>
            </a:r>
          </a:p>
          <a:p>
            <a:r>
              <a:rPr lang="en-GB" sz="2400" dirty="0">
                <a:latin typeface="Kinetic Letters" panose="00000500000000000000" pitchFamily="50" charset="0"/>
              </a:rPr>
              <a:t>Write legibly, fluently and with increasing speed by: choosing which shape of a letter to use when given choices and deciding whether or not to join specific letters</a:t>
            </a:r>
          </a:p>
          <a:p>
            <a:r>
              <a:rPr lang="en-GB" sz="2400" dirty="0">
                <a:latin typeface="Kinetic Letters" panose="00000500000000000000" pitchFamily="50" charset="0"/>
              </a:rPr>
              <a:t>Plan their writing by: noting and developing initial ideas, drawing on reading and research where necessary</a:t>
            </a:r>
          </a:p>
          <a:p>
            <a:r>
              <a:rPr lang="en-GB" sz="2400" dirty="0">
                <a:latin typeface="Kinetic Letters" panose="00000500000000000000" pitchFamily="50" charset="0"/>
              </a:rPr>
              <a:t>Draft and write by: in narratives, describing settings, characters and atmosphere and integrating dialogue to convey character and advance the action</a:t>
            </a:r>
          </a:p>
          <a:p>
            <a:r>
              <a:rPr lang="en-GB" sz="2400" dirty="0">
                <a:latin typeface="Kinetic Letters" panose="00000500000000000000" pitchFamily="50" charset="0"/>
              </a:rPr>
              <a:t>Evaluate and edit by: proposing changes to vocabulary, grammar and punctuation to enhance effects and clarify meaning</a:t>
            </a:r>
          </a:p>
          <a:p>
            <a:r>
              <a:rPr lang="en-GB" sz="2400" dirty="0">
                <a:latin typeface="Kinetic Letters" panose="00000500000000000000" pitchFamily="50" charset="0"/>
              </a:rPr>
              <a:t>Proof-read for spelling and punctuation errors</a:t>
            </a:r>
            <a:r>
              <a:rPr lang="en-US" sz="2400" dirty="0">
                <a:latin typeface="Kinetic Letters" panose="00000500000000000000" pitchFamily="50" charset="0"/>
              </a:rPr>
              <a:t> </a:t>
            </a:r>
            <a:endParaRPr lang="en-GB" sz="2400" dirty="0">
              <a:latin typeface="Kinetic Letters" panose="00000500000000000000" pitchFamily="50" charset="0"/>
            </a:endParaRPr>
          </a:p>
        </p:txBody>
      </p:sp>
    </p:spTree>
    <p:extLst>
      <p:ext uri="{BB962C8B-B14F-4D97-AF65-F5344CB8AC3E}">
        <p14:creationId xmlns:p14="http://schemas.microsoft.com/office/powerpoint/2010/main" val="17599787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Our three curriculum topics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p:txBody>
          <a:bodyPr>
            <a:noAutofit/>
          </a:bodyPr>
          <a:lstStyle/>
          <a:p>
            <a:r>
              <a:rPr lang="en-US" sz="2800" dirty="0">
                <a:latin typeface="Kinetic Letters" panose="00000500000000000000" pitchFamily="50" charset="0"/>
              </a:rPr>
              <a:t>Autumn Term- ‘A Turning Point in Time’. This is a historical and geographical focus on World War 2.</a:t>
            </a:r>
          </a:p>
          <a:p>
            <a:pPr marL="0" indent="0">
              <a:buNone/>
            </a:pPr>
            <a:endParaRPr lang="en-US" sz="2800" dirty="0">
              <a:latin typeface="Kinetic Letters" panose="00000500000000000000" pitchFamily="50" charset="0"/>
            </a:endParaRPr>
          </a:p>
          <a:p>
            <a:r>
              <a:rPr lang="en-US" sz="2800" dirty="0">
                <a:latin typeface="Kinetic Letters" panose="00000500000000000000" pitchFamily="50" charset="0"/>
              </a:rPr>
              <a:t>Spring Term – ‘Welcome to the Jungle’. This is a scientific and geographic focus on the Amazon Rainforest and Brazil. </a:t>
            </a:r>
          </a:p>
          <a:p>
            <a:pPr marL="0" indent="0">
              <a:buNone/>
            </a:pPr>
            <a:endParaRPr lang="en-US" sz="2800" dirty="0">
              <a:latin typeface="Kinetic Letters" panose="00000500000000000000" pitchFamily="50" charset="0"/>
            </a:endParaRPr>
          </a:p>
          <a:p>
            <a:r>
              <a:rPr lang="en-US" sz="2800" dirty="0">
                <a:latin typeface="Kinetic Letters" panose="00000500000000000000" pitchFamily="50" charset="0"/>
              </a:rPr>
              <a:t>Summer Term – ‘This is Me, Moving On’. This is an R.S.H.E. based focus, where we delve deeper into pupils’ feelings towards secondary school and how they will feel to be leaving primary school.</a:t>
            </a:r>
            <a:endParaRPr lang="en-GB" sz="2800" dirty="0">
              <a:latin typeface="Kinetic Letters" panose="00000500000000000000" pitchFamily="50" charset="0"/>
            </a:endParaRPr>
          </a:p>
        </p:txBody>
      </p:sp>
    </p:spTree>
    <p:extLst>
      <p:ext uri="{BB962C8B-B14F-4D97-AF65-F5344CB8AC3E}">
        <p14:creationId xmlns:p14="http://schemas.microsoft.com/office/powerpoint/2010/main" val="2014570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76DE-B6E6-4DA0-A27F-1D294BD3D51A}"/>
              </a:ext>
            </a:extLst>
          </p:cNvPr>
          <p:cNvSpPr>
            <a:spLocks noGrp="1"/>
          </p:cNvSpPr>
          <p:nvPr>
            <p:ph type="title"/>
          </p:nvPr>
        </p:nvSpPr>
        <p:spPr/>
        <p:txBody>
          <a:bodyPr/>
          <a:lstStyle/>
          <a:p>
            <a:r>
              <a:rPr lang="en-US" dirty="0"/>
              <a:t>The wider curriculum- Geography </a:t>
            </a:r>
            <a:endParaRPr lang="en-GB" dirty="0"/>
          </a:p>
        </p:txBody>
      </p:sp>
      <p:sp>
        <p:nvSpPr>
          <p:cNvPr id="4" name="Content Placeholder 3">
            <a:extLst>
              <a:ext uri="{FF2B5EF4-FFF2-40B4-BE49-F238E27FC236}">
                <a16:creationId xmlns:a16="http://schemas.microsoft.com/office/drawing/2014/main" id="{7C51DAF1-BDFB-4D4E-A050-ED590E448F51}"/>
              </a:ext>
            </a:extLst>
          </p:cNvPr>
          <p:cNvSpPr>
            <a:spLocks noGrp="1"/>
          </p:cNvSpPr>
          <p:nvPr>
            <p:ph idx="1"/>
          </p:nvPr>
        </p:nvSpPr>
        <p:spPr>
          <a:xfrm>
            <a:off x="677334" y="1789114"/>
            <a:ext cx="8596668" cy="4573586"/>
          </a:xfrm>
        </p:spPr>
        <p:txBody>
          <a:bodyPr>
            <a:normAutofit/>
          </a:bodyPr>
          <a:lstStyle/>
          <a:p>
            <a:r>
              <a:rPr lang="en-US" sz="2400" dirty="0">
                <a:latin typeface="Kinetic Letters" panose="00000500000000000000" pitchFamily="50" charset="0"/>
              </a:rPr>
              <a:t>During the year in Geography, the children will be learning about </a:t>
            </a:r>
          </a:p>
          <a:p>
            <a:endParaRPr lang="en-US" sz="2400" dirty="0">
              <a:latin typeface="Kinetic Letters" panose="00000500000000000000" pitchFamily="50" charset="0"/>
            </a:endParaRPr>
          </a:p>
          <a:p>
            <a:r>
              <a:rPr lang="en-US" sz="2400" dirty="0">
                <a:latin typeface="Kinetic Letters" panose="00000500000000000000" pitchFamily="50" charset="0"/>
              </a:rPr>
              <a:t>Autumn – The geography of WW2, which countries were involved and where they are located.</a:t>
            </a:r>
          </a:p>
          <a:p>
            <a:endParaRPr lang="en-US" sz="2400" dirty="0">
              <a:latin typeface="Kinetic Letters" panose="00000500000000000000" pitchFamily="50" charset="0"/>
            </a:endParaRPr>
          </a:p>
          <a:p>
            <a:r>
              <a:rPr lang="en-US" sz="2400" dirty="0">
                <a:latin typeface="Kinetic Letters" panose="00000500000000000000" pitchFamily="50" charset="0"/>
              </a:rPr>
              <a:t>Spring – The geography of Brazil and South America, including a look into how people in Brazil live and how this differs to the United Kingdom.</a:t>
            </a:r>
          </a:p>
          <a:p>
            <a:endParaRPr lang="en-US" sz="2400" dirty="0">
              <a:latin typeface="Kinetic Letters" panose="00000500000000000000" pitchFamily="50" charset="0"/>
            </a:endParaRPr>
          </a:p>
          <a:p>
            <a:r>
              <a:rPr lang="en-US" sz="2400" dirty="0">
                <a:latin typeface="Kinetic Letters" panose="00000500000000000000" pitchFamily="50" charset="0"/>
              </a:rPr>
              <a:t>Summer – The natural resources that are available to us in our local area and the United Kingdom.</a:t>
            </a:r>
            <a:endParaRPr lang="en-GB" sz="2400" dirty="0">
              <a:latin typeface="Kinetic Letters" panose="00000500000000000000" pitchFamily="50" charset="0"/>
            </a:endParaRPr>
          </a:p>
        </p:txBody>
      </p:sp>
    </p:spTree>
    <p:extLst>
      <p:ext uri="{BB962C8B-B14F-4D97-AF65-F5344CB8AC3E}">
        <p14:creationId xmlns:p14="http://schemas.microsoft.com/office/powerpoint/2010/main" val="412926457"/>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TM02900688[[fn=Facet]]</Template>
  <TotalTime>17101</TotalTime>
  <Words>1131</Words>
  <Application>Microsoft Office PowerPoint</Application>
  <PresentationFormat>Widescreen</PresentationFormat>
  <Paragraphs>109</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Kinetic Letters</vt:lpstr>
      <vt:lpstr>Trebuchet MS</vt:lpstr>
      <vt:lpstr>Wingdings 3</vt:lpstr>
      <vt:lpstr>Facet</vt:lpstr>
      <vt:lpstr>PowerPoint Presentation</vt:lpstr>
      <vt:lpstr>Year 6 Team </vt:lpstr>
      <vt:lpstr>Example timetable </vt:lpstr>
      <vt:lpstr>Year 6 CORE skills- Reading </vt:lpstr>
      <vt:lpstr>Reading </vt:lpstr>
      <vt:lpstr>Year 6 CORE skills- Maths </vt:lpstr>
      <vt:lpstr>Year 6 CORE skills- Writing  </vt:lpstr>
      <vt:lpstr>Our three curriculum topics </vt:lpstr>
      <vt:lpstr>The wider curriculum- Geography </vt:lpstr>
      <vt:lpstr>The wider curriculum- History  </vt:lpstr>
      <vt:lpstr>The wider curriculum- Art </vt:lpstr>
      <vt:lpstr>The wider curriculum- Science </vt:lpstr>
      <vt:lpstr>The wider curriculum- RE </vt:lpstr>
      <vt:lpstr>The wider curriculum- RSHE </vt:lpstr>
      <vt:lpstr>The wider curriculum- DT </vt:lpstr>
      <vt:lpstr>Home Learning </vt:lpstr>
      <vt:lpstr>PE</vt:lpstr>
      <vt:lpstr>Spelling Shed</vt:lpstr>
      <vt:lpstr>Behaviour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Collins</dc:creator>
  <cp:lastModifiedBy>Panthers</cp:lastModifiedBy>
  <cp:revision>22</cp:revision>
  <dcterms:created xsi:type="dcterms:W3CDTF">2023-09-03T19:56:55Z</dcterms:created>
  <dcterms:modified xsi:type="dcterms:W3CDTF">2024-09-16T19:25:50Z</dcterms:modified>
</cp:coreProperties>
</file>