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29/12/2025</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464029" y="291501"/>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509075" y="263401"/>
            <a:ext cx="2157456"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400" dirty="0">
                <a:solidFill>
                  <a:srgbClr val="C00000"/>
                </a:solidFill>
                <a:latin typeface="Kinetic Letters" panose="00000500000000000000" pitchFamily="50" charset="0"/>
              </a:rPr>
              <a:t>Year 5 – Spring</a:t>
            </a:r>
          </a:p>
        </p:txBody>
      </p:sp>
      <p:sp>
        <p:nvSpPr>
          <p:cNvPr id="16" name="TextBox 15">
            <a:extLst>
              <a:ext uri="{FF2B5EF4-FFF2-40B4-BE49-F238E27FC236}">
                <a16:creationId xmlns:a16="http://schemas.microsoft.com/office/drawing/2014/main" id="{0FC0D41D-F785-4C0C-AADA-67D30D5865BC}"/>
              </a:ext>
            </a:extLst>
          </p:cNvPr>
          <p:cNvSpPr txBox="1"/>
          <p:nvPr/>
        </p:nvSpPr>
        <p:spPr>
          <a:xfrm>
            <a:off x="6957451" y="161246"/>
            <a:ext cx="5092831" cy="1123712"/>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dirty="0">
                <a:solidFill>
                  <a:srgbClr val="C00000"/>
                </a:solidFill>
                <a:latin typeface="Kinetic Letters" panose="00000500000000000000" pitchFamily="50" charset="0"/>
              </a:rPr>
              <a:t>The Greeks - </a:t>
            </a:r>
            <a:r>
              <a:rPr lang="en-GB" b="1" dirty="0">
                <a:solidFill>
                  <a:srgbClr val="990033"/>
                </a:solidFill>
                <a:latin typeface="Kinetic Letters" panose="00000500000000000000" pitchFamily="50" charset="0"/>
              </a:rPr>
              <a:t>How did the Greeks significantly influence modern Britain?</a:t>
            </a:r>
            <a:endParaRPr lang="en-GB" dirty="0">
              <a:solidFill>
                <a:srgbClr val="990033"/>
              </a:solidFill>
              <a:latin typeface="Kinetic Letters" panose="00000500000000000000" pitchFamily="50" charset="0"/>
            </a:endParaRPr>
          </a:p>
          <a:p>
            <a:pPr algn="ctr"/>
            <a:endParaRPr lang="en-GB" sz="2400" dirty="0">
              <a:solidFill>
                <a:srgbClr val="C00000"/>
              </a:solidFill>
              <a:latin typeface="Kinetic Letters" panose="00000500000000000000" pitchFamily="50"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150710" y="2755490"/>
            <a:ext cx="2972125" cy="4041934"/>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lvl="0" eaLnBrk="0" fontAlgn="base" hangingPunct="0">
              <a:spcBef>
                <a:spcPct val="0"/>
              </a:spcBef>
              <a:spcAft>
                <a:spcPct val="0"/>
              </a:spcAft>
            </a:pPr>
            <a:r>
              <a:rPr lang="en-GB" sz="1600" b="1" dirty="0">
                <a:solidFill>
                  <a:srgbClr val="000000"/>
                </a:solidFill>
                <a:latin typeface="Kinetic Letters" panose="00000500000000000000" pitchFamily="50" charset="0"/>
              </a:rPr>
              <a:t>Knowledge and key information: </a:t>
            </a:r>
            <a:r>
              <a:rPr lang="en-GB" sz="1600" dirty="0">
                <a:latin typeface="Kinetic Letters" panose="00000500000000000000" pitchFamily="50" charset="0"/>
              </a:rPr>
              <a:t>This topic allows pupils to build their chronological understanding and allows them to expand their understanding of British and world history. It follows on from the concept of expanding the children’s local historical knowledge to another part of the world. It will progress pupils’ ability to research, identify and order key events in history and recognise their impact on pupils’ lives today. This unit also progresses in time from previous learning from The Stone and Iron Ages through the Ancient Egyptians, Romans, Anglo-Saxons and Vikings.</a:t>
            </a:r>
            <a:endParaRPr lang="en-GB" altLang="en-US" sz="1600" dirty="0">
              <a:latin typeface="Kinetic Letters" panose="00000500000000000000" pitchFamily="50" charset="0"/>
            </a:endParaRP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1378356564"/>
              </p:ext>
            </p:extLst>
          </p:nvPr>
        </p:nvGraphicFramePr>
        <p:xfrm>
          <a:off x="3310537" y="2767122"/>
          <a:ext cx="2815493" cy="4031489"/>
        </p:xfrm>
        <a:graphic>
          <a:graphicData uri="http://schemas.openxmlformats.org/drawingml/2006/table">
            <a:tbl>
              <a:tblPr firstRow="1" bandRow="1">
                <a:tableStyleId>{00A15C55-8517-42AA-B614-E9B94910E393}</a:tableStyleId>
              </a:tblPr>
              <a:tblGrid>
                <a:gridCol w="2815493">
                  <a:extLst>
                    <a:ext uri="{9D8B030D-6E8A-4147-A177-3AD203B41FA5}">
                      <a16:colId xmlns:a16="http://schemas.microsoft.com/office/drawing/2014/main" val="3812716163"/>
                    </a:ext>
                  </a:extLst>
                </a:gridCol>
              </a:tblGrid>
              <a:tr h="404369">
                <a:tc>
                  <a:txBody>
                    <a:bodyPr/>
                    <a:lstStyle/>
                    <a:p>
                      <a:pPr algn="ctr"/>
                      <a:r>
                        <a:rPr lang="en-GB" sz="14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3087907">
                <a:tc>
                  <a:txBody>
                    <a:bodyPr/>
                    <a:lstStyle/>
                    <a:p>
                      <a:pPr marL="171450" lvl="0" indent="-171450">
                        <a:buFont typeface="Arial" panose="020B0604020202020204" pitchFamily="34" charset="0"/>
                        <a:buChar char="•"/>
                      </a:pPr>
                      <a:r>
                        <a:rPr lang="en-GB" sz="1400" kern="1200" dirty="0">
                          <a:solidFill>
                            <a:schemeClr val="dk1"/>
                          </a:solidFill>
                          <a:effectLst/>
                          <a:latin typeface="Kinetic Letters" panose="00000500000000000000" pitchFamily="50" charset="0"/>
                          <a:ea typeface="+mn-ea"/>
                          <a:cs typeface="+mn-cs"/>
                        </a:rPr>
                        <a:t>Sequence historical periods</a:t>
                      </a:r>
                    </a:p>
                    <a:p>
                      <a:pPr marL="171450" indent="-171450">
                        <a:buFont typeface="Arial" panose="020B0604020202020204" pitchFamily="34" charset="0"/>
                        <a:buChar char="•"/>
                      </a:pPr>
                      <a:r>
                        <a:rPr lang="en-GB" sz="1400" kern="1200" dirty="0">
                          <a:solidFill>
                            <a:schemeClr val="dk1"/>
                          </a:solidFill>
                          <a:effectLst/>
                          <a:latin typeface="Kinetic Letters" panose="00000500000000000000" pitchFamily="50" charset="0"/>
                          <a:ea typeface="+mn-ea"/>
                          <a:cs typeface="+mn-cs"/>
                        </a:rPr>
                        <a:t>Identify changes within and cross historical periods</a:t>
                      </a:r>
                    </a:p>
                    <a:p>
                      <a:pPr marL="171450" indent="-171450">
                        <a:buFont typeface="Arial" panose="020B0604020202020204" pitchFamily="34" charset="0"/>
                        <a:buChar char="•"/>
                      </a:pPr>
                      <a:r>
                        <a:rPr lang="en-GB" sz="1400" kern="1200" dirty="0">
                          <a:solidFill>
                            <a:schemeClr val="dk1"/>
                          </a:solidFill>
                          <a:effectLst/>
                          <a:latin typeface="Kinetic Letters" panose="00000500000000000000" pitchFamily="50" charset="0"/>
                          <a:ea typeface="+mn-ea"/>
                          <a:cs typeface="+mn-cs"/>
                        </a:rPr>
                        <a:t>Use words and phrases: vocabulary relating to specific periods - Industrial Revolution, Reformation, Renaissance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dk1"/>
                          </a:solidFill>
                          <a:effectLst/>
                          <a:latin typeface="Kinetic Letters" panose="00000500000000000000" pitchFamily="50" charset="0"/>
                          <a:ea typeface="+mn-ea"/>
                          <a:cs typeface="+mn-cs"/>
                        </a:rPr>
                        <a:t>Give short term cause and consequence of the main events, situations and changes in the period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dk1"/>
                          </a:solidFill>
                          <a:effectLst/>
                          <a:latin typeface="Kinetic Letters" panose="00000500000000000000" pitchFamily="50" charset="0"/>
                          <a:ea typeface="+mn-ea"/>
                          <a:cs typeface="+mn-cs"/>
                        </a:rPr>
                        <a:t>Question reliability of source material and can give reasons why something is or is not reliable.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dk1"/>
                          </a:solidFill>
                          <a:effectLst/>
                          <a:latin typeface="Kinetic Letters" panose="00000500000000000000" pitchFamily="50" charset="0"/>
                          <a:ea typeface="+mn-ea"/>
                          <a:cs typeface="+mn-cs"/>
                        </a:rPr>
                        <a:t>Know that people can represent events or ideas in ways that persuade others -bias and propaganda.</a:t>
                      </a:r>
                      <a:endParaRPr lang="en-GB" sz="1400" kern="1200" dirty="0">
                        <a:solidFill>
                          <a:schemeClr val="dk1"/>
                        </a:solidFill>
                        <a:effectLst/>
                        <a:latin typeface="Kinetic Letters" panose="00000500000000000000" pitchFamily="50" charset="0"/>
                        <a:ea typeface="+mn-ea"/>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a:solidFill>
                            <a:schemeClr val="dk1"/>
                          </a:solidFill>
                          <a:effectLst/>
                          <a:latin typeface="Kinetic Letters" panose="00000500000000000000" pitchFamily="50" charset="0"/>
                          <a:ea typeface="+mn-ea"/>
                          <a:cs typeface="+mn-cs"/>
                        </a:rPr>
                        <a:t>Present detailed findings giving reference to historical skills being taught in a way that shows awareness of an audience. Uses dates and terms correctly</a:t>
                      </a:r>
                    </a:p>
                  </a:txBody>
                  <a:tcPr marL="68580" marR="68580" marT="0" marB="0"/>
                </a:tc>
                <a:extLst>
                  <a:ext uri="{0D108BD9-81ED-4DB2-BD59-A6C34878D82A}">
                    <a16:rowId xmlns:a16="http://schemas.microsoft.com/office/drawing/2014/main" val="1967343975"/>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329" y="60576"/>
            <a:ext cx="863232" cy="863232"/>
          </a:xfrm>
          <a:prstGeom prst="rect">
            <a:avLst/>
          </a:prstGeom>
        </p:spPr>
      </p:pic>
      <p:graphicFrame>
        <p:nvGraphicFramePr>
          <p:cNvPr id="14" name="Table 13">
            <a:extLst>
              <a:ext uri="{FF2B5EF4-FFF2-40B4-BE49-F238E27FC236}">
                <a16:creationId xmlns:a16="http://schemas.microsoft.com/office/drawing/2014/main" id="{CB076BE1-C46C-4740-BCDE-55D8A856EA58}"/>
              </a:ext>
            </a:extLst>
          </p:cNvPr>
          <p:cNvGraphicFramePr>
            <a:graphicFrameLocks noGrp="1"/>
          </p:cNvGraphicFramePr>
          <p:nvPr>
            <p:extLst>
              <p:ext uri="{D42A27DB-BD31-4B8C-83A1-F6EECF244321}">
                <p14:modId xmlns:p14="http://schemas.microsoft.com/office/powerpoint/2010/main" val="2815842114"/>
              </p:ext>
            </p:extLst>
          </p:nvPr>
        </p:nvGraphicFramePr>
        <p:xfrm>
          <a:off x="189207" y="923808"/>
          <a:ext cx="11861076" cy="228283"/>
        </p:xfrm>
        <a:graphic>
          <a:graphicData uri="http://schemas.openxmlformats.org/drawingml/2006/table">
            <a:tbl>
              <a:tblPr firstRow="1" firstCol="1" bandRow="1">
                <a:tableStyleId>{5940675A-B579-460E-94D1-54222C63F5DA}</a:tableStyleId>
              </a:tblPr>
              <a:tblGrid>
                <a:gridCol w="11861076">
                  <a:extLst>
                    <a:ext uri="{9D8B030D-6E8A-4147-A177-3AD203B41FA5}">
                      <a16:colId xmlns:a16="http://schemas.microsoft.com/office/drawing/2014/main" val="20000"/>
                    </a:ext>
                  </a:extLst>
                </a:gridCol>
              </a:tblGrid>
              <a:tr h="205356">
                <a:tc>
                  <a:txBody>
                    <a:bodyPr/>
                    <a:lstStyle/>
                    <a:p>
                      <a:pPr algn="ctr">
                        <a:lnSpc>
                          <a:spcPct val="107000"/>
                        </a:lnSpc>
                        <a:spcAft>
                          <a:spcPts val="800"/>
                        </a:spcAft>
                      </a:pPr>
                      <a:r>
                        <a:rPr lang="en-GB" sz="1400" b="1" dirty="0">
                          <a:effectLst/>
                          <a:latin typeface="Kinetic Letters" panose="00000500000000000000" pitchFamily="50" charset="0"/>
                        </a:rPr>
                        <a:t>Key Events Timeline</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rgbClr val="FFC000"/>
                    </a:solidFill>
                  </a:tcPr>
                </a:tc>
                <a:extLst>
                  <a:ext uri="{0D108BD9-81ED-4DB2-BD59-A6C34878D82A}">
                    <a16:rowId xmlns:a16="http://schemas.microsoft.com/office/drawing/2014/main" val="10000"/>
                  </a:ext>
                </a:extLst>
              </a:tr>
            </a:tbl>
          </a:graphicData>
        </a:graphic>
      </p:graphicFrame>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2663949894"/>
              </p:ext>
            </p:extLst>
          </p:nvPr>
        </p:nvGraphicFramePr>
        <p:xfrm>
          <a:off x="9040934" y="4928288"/>
          <a:ext cx="2718428" cy="1698642"/>
        </p:xfrm>
        <a:graphic>
          <a:graphicData uri="http://schemas.openxmlformats.org/drawingml/2006/table">
            <a:tbl>
              <a:tblPr firstRow="1" bandRow="1">
                <a:tableStyleId>{00A15C55-8517-42AA-B614-E9B94910E393}</a:tableStyleId>
              </a:tblPr>
              <a:tblGrid>
                <a:gridCol w="2718428">
                  <a:extLst>
                    <a:ext uri="{9D8B030D-6E8A-4147-A177-3AD203B41FA5}">
                      <a16:colId xmlns:a16="http://schemas.microsoft.com/office/drawing/2014/main" val="3290826659"/>
                    </a:ext>
                  </a:extLst>
                </a:gridCol>
              </a:tblGrid>
              <a:tr h="234001">
                <a:tc>
                  <a:txBody>
                    <a:bodyPr/>
                    <a:lstStyle/>
                    <a:p>
                      <a:pPr algn="ctr"/>
                      <a:r>
                        <a:rPr lang="en-GB" sz="1100" dirty="0">
                          <a:latin typeface="Kinetic Letters" panose="00000500000000000000" pitchFamily="50" charset="0"/>
                        </a:rPr>
                        <a:t>Tier 3 Vocabulary</a:t>
                      </a:r>
                      <a:endParaRPr lang="en-GB" sz="11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1439562">
                <a:tc>
                  <a:txBody>
                    <a:bodyPr/>
                    <a:lstStyle/>
                    <a:p>
                      <a:pPr algn="l">
                        <a:lnSpc>
                          <a:spcPct val="107000"/>
                        </a:lnSpc>
                        <a:spcAft>
                          <a:spcPts val="800"/>
                        </a:spcAft>
                      </a:pPr>
                      <a:r>
                        <a:rPr lang="en-GB" sz="1400" dirty="0">
                          <a:effectLst/>
                          <a:latin typeface="Kinetic Letters" panose="00000500000000000000" pitchFamily="50" charset="0"/>
                        </a:rPr>
                        <a:t>Athenians</a:t>
                      </a:r>
                      <a:r>
                        <a:rPr lang="en-GB" sz="1400" b="0" dirty="0">
                          <a:solidFill>
                            <a:schemeClr val="tx1"/>
                          </a:solidFill>
                          <a:effectLst/>
                          <a:latin typeface="Kinetic Letters" panose="00000500000000000000" pitchFamily="50" charset="0"/>
                          <a:cs typeface="Times New Roman" panose="02020603050405020304" pitchFamily="18" charset="0"/>
                        </a:rPr>
                        <a:t> - </a:t>
                      </a:r>
                      <a:r>
                        <a:rPr lang="en-GB" sz="1400" dirty="0">
                          <a:effectLst/>
                          <a:latin typeface="Kinetic Letters" panose="00000500000000000000" pitchFamily="50" charset="0"/>
                        </a:rPr>
                        <a:t>The people who</a:t>
                      </a:r>
                      <a:r>
                        <a:rPr lang="en-GB" sz="1400" baseline="0" dirty="0">
                          <a:effectLst/>
                          <a:latin typeface="Kinetic Letters" panose="00000500000000000000" pitchFamily="50" charset="0"/>
                        </a:rPr>
                        <a:t> lived in Athens</a:t>
                      </a:r>
                      <a:endParaRPr lang="en-GB" sz="1400" b="0" dirty="0">
                        <a:solidFill>
                          <a:schemeClr val="tx1"/>
                        </a:solidFill>
                        <a:effectLst/>
                        <a:latin typeface="Kinetic Letters" panose="00000500000000000000" pitchFamily="50" charset="0"/>
                        <a:ea typeface="Calibri" panose="020F0502020204030204" pitchFamily="34" charset="0"/>
                        <a:cs typeface="Times New Roman" panose="02020603050405020304" pitchFamily="18" charset="0"/>
                      </a:endParaRPr>
                    </a:p>
                    <a:p>
                      <a:pPr algn="l">
                        <a:lnSpc>
                          <a:spcPct val="107000"/>
                        </a:lnSpc>
                        <a:spcAft>
                          <a:spcPts val="800"/>
                        </a:spcAft>
                      </a:pPr>
                      <a:r>
                        <a:rPr lang="en-GB" sz="1400" dirty="0">
                          <a:effectLst/>
                          <a:latin typeface="Kinetic Letters" panose="00000500000000000000" pitchFamily="50" charset="0"/>
                        </a:rPr>
                        <a:t>Spartans</a:t>
                      </a:r>
                      <a:r>
                        <a:rPr lang="en-GB" sz="1400" b="0" dirty="0">
                          <a:solidFill>
                            <a:schemeClr val="tx1"/>
                          </a:solidFill>
                          <a:effectLst/>
                          <a:latin typeface="Kinetic Letters" panose="00000500000000000000" pitchFamily="50" charset="0"/>
                          <a:cs typeface="Times New Roman" panose="02020603050405020304" pitchFamily="18" charset="0"/>
                        </a:rPr>
                        <a:t> - </a:t>
                      </a:r>
                      <a:r>
                        <a:rPr lang="en-GB" sz="1400" dirty="0">
                          <a:effectLst/>
                          <a:latin typeface="Kinetic Letters" panose="00000500000000000000" pitchFamily="50" charset="0"/>
                        </a:rPr>
                        <a:t>The people</a:t>
                      </a:r>
                      <a:r>
                        <a:rPr lang="en-GB" sz="1400" baseline="0" dirty="0">
                          <a:effectLst/>
                          <a:latin typeface="Kinetic Letters" panose="00000500000000000000" pitchFamily="50" charset="0"/>
                        </a:rPr>
                        <a:t> who lived in Sparta.</a:t>
                      </a:r>
                      <a:endParaRPr lang="en-GB" sz="1400" b="0" dirty="0">
                        <a:solidFill>
                          <a:schemeClr val="tx1"/>
                        </a:solidFill>
                        <a:effectLst/>
                        <a:latin typeface="Kinetic Letters" panose="00000500000000000000" pitchFamily="50" charset="0"/>
                        <a:ea typeface="Calibri" panose="020F0502020204030204" pitchFamily="34" charset="0"/>
                        <a:cs typeface="Times New Roman" panose="02020603050405020304" pitchFamily="18" charset="0"/>
                      </a:endParaRPr>
                    </a:p>
                    <a:p>
                      <a:pPr algn="l">
                        <a:lnSpc>
                          <a:spcPct val="107000"/>
                        </a:lnSpc>
                        <a:spcAft>
                          <a:spcPts val="800"/>
                        </a:spcAft>
                      </a:pPr>
                      <a:r>
                        <a:rPr lang="en-GB" sz="1400" dirty="0">
                          <a:effectLst/>
                          <a:latin typeface="Kinetic Letters" panose="00000500000000000000" pitchFamily="50" charset="0"/>
                        </a:rPr>
                        <a:t>Oligarchy</a:t>
                      </a:r>
                      <a:r>
                        <a:rPr lang="en-GB" sz="1400" b="0" dirty="0">
                          <a:solidFill>
                            <a:schemeClr val="tx1"/>
                          </a:solidFill>
                          <a:effectLst/>
                          <a:latin typeface="Kinetic Letters" panose="00000500000000000000" pitchFamily="50" charset="0"/>
                          <a:cs typeface="Times New Roman" panose="02020603050405020304" pitchFamily="18" charset="0"/>
                        </a:rPr>
                        <a:t> - </a:t>
                      </a:r>
                      <a:r>
                        <a:rPr lang="en-GB" sz="1400" dirty="0">
                          <a:effectLst/>
                          <a:latin typeface="Kinetic Letters" panose="00000500000000000000" pitchFamily="50" charset="0"/>
                        </a:rPr>
                        <a:t>A place ruled by a group of men.</a:t>
                      </a:r>
                      <a:endParaRPr lang="en-GB" sz="1400" b="0" dirty="0">
                        <a:solidFill>
                          <a:schemeClr val="tx1"/>
                        </a:solidFill>
                        <a:effectLst/>
                        <a:latin typeface="Kinetic Letters" panose="00000500000000000000" pitchFamily="50" charset="0"/>
                        <a:ea typeface="Calibri" panose="020F0502020204030204" pitchFamily="34" charset="0"/>
                        <a:cs typeface="Times New Roman" panose="02020603050405020304" pitchFamily="18" charset="0"/>
                      </a:endParaRPr>
                    </a:p>
                    <a:p>
                      <a:pPr algn="l">
                        <a:lnSpc>
                          <a:spcPct val="107000"/>
                        </a:lnSpc>
                        <a:spcAft>
                          <a:spcPts val="800"/>
                        </a:spcAft>
                      </a:pPr>
                      <a:r>
                        <a:rPr lang="en-GB" sz="1400" dirty="0">
                          <a:effectLst/>
                          <a:latin typeface="Kinetic Letters" panose="00000500000000000000" pitchFamily="50" charset="0"/>
                        </a:rPr>
                        <a:t>City-state</a:t>
                      </a:r>
                      <a:r>
                        <a:rPr lang="en-GB" sz="1400" b="0" dirty="0">
                          <a:solidFill>
                            <a:schemeClr val="tx1"/>
                          </a:solidFill>
                          <a:effectLst/>
                          <a:latin typeface="Kinetic Letters" panose="00000500000000000000" pitchFamily="50" charset="0"/>
                          <a:cs typeface="Times New Roman" panose="02020603050405020304" pitchFamily="18" charset="0"/>
                        </a:rPr>
                        <a:t> - </a:t>
                      </a:r>
                      <a:r>
                        <a:rPr lang="en-GB" sz="1400" dirty="0">
                          <a:effectLst/>
                          <a:latin typeface="Kinetic Letters" panose="00000500000000000000" pitchFamily="50" charset="0"/>
                        </a:rPr>
                        <a:t>An independent country in Greece.</a:t>
                      </a:r>
                      <a:endParaRPr lang="en-GB" sz="1400" b="0" dirty="0">
                        <a:solidFill>
                          <a:schemeClr val="tx1"/>
                        </a:solidFill>
                        <a:effectLst/>
                        <a:latin typeface="Kinetic Letters" panose="00000500000000000000" pitchFamily="50"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076419130"/>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4050419349"/>
              </p:ext>
            </p:extLst>
          </p:nvPr>
        </p:nvGraphicFramePr>
        <p:xfrm>
          <a:off x="6213441" y="2768195"/>
          <a:ext cx="4448274" cy="2040255"/>
        </p:xfrm>
        <a:graphic>
          <a:graphicData uri="http://schemas.openxmlformats.org/drawingml/2006/table">
            <a:tbl>
              <a:tblPr firstRow="1" bandRow="1">
                <a:tableStyleId>{00A15C55-8517-42AA-B614-E9B94910E393}</a:tableStyleId>
              </a:tblPr>
              <a:tblGrid>
                <a:gridCol w="4448274">
                  <a:extLst>
                    <a:ext uri="{9D8B030D-6E8A-4147-A177-3AD203B41FA5}">
                      <a16:colId xmlns:a16="http://schemas.microsoft.com/office/drawing/2014/main" val="471829243"/>
                    </a:ext>
                  </a:extLst>
                </a:gridCol>
              </a:tblGrid>
              <a:tr h="232009">
                <a:tc>
                  <a:txBody>
                    <a:bodyPr/>
                    <a:lstStyle/>
                    <a:p>
                      <a:pPr algn="ctr"/>
                      <a:r>
                        <a:rPr lang="en-GB" sz="1200" dirty="0">
                          <a:latin typeface="Kinetic Letters" panose="00000500000000000000" pitchFamily="50" charset="0"/>
                        </a:rPr>
                        <a:t>Tier</a:t>
                      </a:r>
                      <a:r>
                        <a:rPr lang="en-GB" sz="1200" baseline="0" dirty="0">
                          <a:latin typeface="Kinetic Letters" panose="00000500000000000000" pitchFamily="50" charset="0"/>
                        </a:rPr>
                        <a:t> 2 Vocabulary</a:t>
                      </a:r>
                      <a:endParaRPr lang="en-GB" sz="12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1624893">
                <a:tc>
                  <a:txBody>
                    <a:bodyPr/>
                    <a:lstStyle/>
                    <a:p>
                      <a:pPr algn="l">
                        <a:lnSpc>
                          <a:spcPct val="107000"/>
                        </a:lnSpc>
                        <a:spcAft>
                          <a:spcPts val="800"/>
                        </a:spcAft>
                      </a:pPr>
                      <a:r>
                        <a:rPr lang="en-GB" sz="1400" dirty="0">
                          <a:effectLst/>
                          <a:latin typeface="Kinetic Letters" panose="00000500000000000000" pitchFamily="50" charset="0"/>
                        </a:rPr>
                        <a:t>Civilisation</a:t>
                      </a:r>
                      <a:r>
                        <a:rPr lang="en-GB" sz="1400" b="0" kern="1200" dirty="0">
                          <a:solidFill>
                            <a:schemeClr val="tx1"/>
                          </a:solidFill>
                          <a:effectLst/>
                          <a:latin typeface="Kinetic Letters" panose="00000500000000000000" pitchFamily="50" charset="0"/>
                          <a:cs typeface="Times New Roman" panose="02020603050405020304" pitchFamily="18" charset="0"/>
                        </a:rPr>
                        <a:t> - </a:t>
                      </a:r>
                      <a:r>
                        <a:rPr lang="en-GB" sz="1400" kern="1200" dirty="0">
                          <a:solidFill>
                            <a:schemeClr val="tx1"/>
                          </a:solidFill>
                          <a:effectLst/>
                          <a:latin typeface="Kinetic Letters" panose="00000500000000000000" pitchFamily="50" charset="0"/>
                          <a:ea typeface="+mn-ea"/>
                          <a:cs typeface="+mn-cs"/>
                        </a:rPr>
                        <a:t>The process by which a society or place reaches an advanced stage of social and cultural development and organisation.</a:t>
                      </a:r>
                    </a:p>
                    <a:p>
                      <a:pPr algn="l">
                        <a:lnSpc>
                          <a:spcPct val="107000"/>
                        </a:lnSpc>
                        <a:spcAft>
                          <a:spcPts val="800"/>
                        </a:spcAft>
                      </a:pPr>
                      <a:r>
                        <a:rPr lang="en-GB" sz="1400" dirty="0">
                          <a:effectLst/>
                          <a:latin typeface="Kinetic Letters" panose="00000500000000000000" pitchFamily="50" charset="0"/>
                        </a:rPr>
                        <a:t>Democracy</a:t>
                      </a:r>
                      <a:r>
                        <a:rPr lang="en-GB" sz="1400" b="0" kern="1200" dirty="0">
                          <a:solidFill>
                            <a:schemeClr val="tx1"/>
                          </a:solidFill>
                          <a:effectLst/>
                          <a:latin typeface="Kinetic Letters" panose="00000500000000000000" pitchFamily="50" charset="0"/>
                          <a:cs typeface="Times New Roman" panose="02020603050405020304" pitchFamily="18" charset="0"/>
                        </a:rPr>
                        <a:t> - </a:t>
                      </a:r>
                      <a:r>
                        <a:rPr lang="en-GB" sz="1400" kern="1200" dirty="0">
                          <a:solidFill>
                            <a:schemeClr val="tx1"/>
                          </a:solidFill>
                          <a:effectLst/>
                          <a:latin typeface="Kinetic Letters" panose="00000500000000000000" pitchFamily="50" charset="0"/>
                          <a:ea typeface="+mn-ea"/>
                          <a:cs typeface="+mn-cs"/>
                        </a:rPr>
                        <a:t>A form of government where the citizens have a say on how things are run.</a:t>
                      </a:r>
                    </a:p>
                    <a:p>
                      <a:pPr algn="l">
                        <a:lnSpc>
                          <a:spcPct val="107000"/>
                        </a:lnSpc>
                        <a:spcAft>
                          <a:spcPts val="800"/>
                        </a:spcAft>
                      </a:pPr>
                      <a:r>
                        <a:rPr lang="en-GB" sz="1400" dirty="0">
                          <a:effectLst/>
                          <a:latin typeface="Kinetic Letters" panose="00000500000000000000" pitchFamily="50" charset="0"/>
                        </a:rPr>
                        <a:t>Dictatorship</a:t>
                      </a:r>
                      <a:r>
                        <a:rPr lang="en-GB" sz="1400" b="0" kern="1200" dirty="0">
                          <a:solidFill>
                            <a:schemeClr val="tx1"/>
                          </a:solidFill>
                          <a:effectLst/>
                          <a:latin typeface="Kinetic Letters" panose="00000500000000000000" pitchFamily="50" charset="0"/>
                          <a:cs typeface="Times New Roman" panose="02020603050405020304" pitchFamily="18" charset="0"/>
                        </a:rPr>
                        <a:t> - </a:t>
                      </a:r>
                      <a:r>
                        <a:rPr lang="en-GB" sz="1400" kern="1200" dirty="0">
                          <a:solidFill>
                            <a:schemeClr val="tx1"/>
                          </a:solidFill>
                          <a:effectLst/>
                          <a:latin typeface="Kinetic Letters" panose="00000500000000000000" pitchFamily="50" charset="0"/>
                          <a:ea typeface="+mn-ea"/>
                          <a:cs typeface="+mn-cs"/>
                        </a:rPr>
                        <a:t>A place ruled by one person who has total power over the country.</a:t>
                      </a:r>
                    </a:p>
                    <a:p>
                      <a:pPr algn="l">
                        <a:lnSpc>
                          <a:spcPct val="107000"/>
                        </a:lnSpc>
                        <a:spcAft>
                          <a:spcPts val="800"/>
                        </a:spcAft>
                      </a:pPr>
                      <a:r>
                        <a:rPr lang="en-GB" sz="1400" dirty="0">
                          <a:effectLst/>
                          <a:latin typeface="Kinetic Letters" panose="00000500000000000000" pitchFamily="50" charset="0"/>
                        </a:rPr>
                        <a:t>Architecture</a:t>
                      </a:r>
                      <a:r>
                        <a:rPr lang="en-GB" sz="1400" b="0" kern="1200" dirty="0">
                          <a:solidFill>
                            <a:schemeClr val="tx1"/>
                          </a:solidFill>
                          <a:effectLst/>
                          <a:latin typeface="Kinetic Letters" panose="00000500000000000000" pitchFamily="50" charset="0"/>
                          <a:cs typeface="Times New Roman" panose="02020603050405020304" pitchFamily="18" charset="0"/>
                        </a:rPr>
                        <a:t> - </a:t>
                      </a:r>
                      <a:r>
                        <a:rPr lang="en-GB" sz="1400" kern="1200" dirty="0">
                          <a:solidFill>
                            <a:schemeClr val="tx1"/>
                          </a:solidFill>
                          <a:effectLst/>
                          <a:latin typeface="Kinetic Letters" panose="00000500000000000000" pitchFamily="50" charset="0"/>
                          <a:ea typeface="+mn-ea"/>
                          <a:cs typeface="+mn-cs"/>
                        </a:rPr>
                        <a:t>The art of designing and constructing buildings.</a:t>
                      </a:r>
                    </a:p>
                  </a:txBody>
                  <a:tcPr/>
                </a:tc>
                <a:extLst>
                  <a:ext uri="{0D108BD9-81ED-4DB2-BD59-A6C34878D82A}">
                    <a16:rowId xmlns:a16="http://schemas.microsoft.com/office/drawing/2014/main" val="370621346"/>
                  </a:ext>
                </a:extLst>
              </a:tr>
            </a:tbl>
          </a:graphicData>
        </a:graphic>
      </p:graphicFrame>
      <p:graphicFrame>
        <p:nvGraphicFramePr>
          <p:cNvPr id="20" name="Table 19">
            <a:extLst>
              <a:ext uri="{FF2B5EF4-FFF2-40B4-BE49-F238E27FC236}">
                <a16:creationId xmlns:a16="http://schemas.microsoft.com/office/drawing/2014/main" id="{EE8658BB-9D81-4260-96AE-030D9B5C2924}"/>
              </a:ext>
            </a:extLst>
          </p:cNvPr>
          <p:cNvGraphicFramePr>
            <a:graphicFrameLocks noGrp="1"/>
          </p:cNvGraphicFramePr>
          <p:nvPr>
            <p:extLst>
              <p:ext uri="{D42A27DB-BD31-4B8C-83A1-F6EECF244321}">
                <p14:modId xmlns:p14="http://schemas.microsoft.com/office/powerpoint/2010/main" val="1548707091"/>
              </p:ext>
            </p:extLst>
          </p:nvPr>
        </p:nvGraphicFramePr>
        <p:xfrm>
          <a:off x="189206" y="1242056"/>
          <a:ext cx="11688570" cy="1435101"/>
        </p:xfrm>
        <a:graphic>
          <a:graphicData uri="http://schemas.openxmlformats.org/drawingml/2006/table">
            <a:tbl>
              <a:tblPr firstRow="1" firstCol="1" bandRow="1">
                <a:tableStyleId>{5940675A-B579-460E-94D1-54222C63F5DA}</a:tableStyleId>
              </a:tblPr>
              <a:tblGrid>
                <a:gridCol w="1298266">
                  <a:extLst>
                    <a:ext uri="{9D8B030D-6E8A-4147-A177-3AD203B41FA5}">
                      <a16:colId xmlns:a16="http://schemas.microsoft.com/office/drawing/2014/main" val="20000"/>
                    </a:ext>
                  </a:extLst>
                </a:gridCol>
                <a:gridCol w="1298788">
                  <a:extLst>
                    <a:ext uri="{9D8B030D-6E8A-4147-A177-3AD203B41FA5}">
                      <a16:colId xmlns:a16="http://schemas.microsoft.com/office/drawing/2014/main" val="20001"/>
                    </a:ext>
                  </a:extLst>
                </a:gridCol>
                <a:gridCol w="1298788">
                  <a:extLst>
                    <a:ext uri="{9D8B030D-6E8A-4147-A177-3AD203B41FA5}">
                      <a16:colId xmlns:a16="http://schemas.microsoft.com/office/drawing/2014/main" val="20002"/>
                    </a:ext>
                  </a:extLst>
                </a:gridCol>
                <a:gridCol w="1298788">
                  <a:extLst>
                    <a:ext uri="{9D8B030D-6E8A-4147-A177-3AD203B41FA5}">
                      <a16:colId xmlns:a16="http://schemas.microsoft.com/office/drawing/2014/main" val="20003"/>
                    </a:ext>
                  </a:extLst>
                </a:gridCol>
                <a:gridCol w="1298788">
                  <a:extLst>
                    <a:ext uri="{9D8B030D-6E8A-4147-A177-3AD203B41FA5}">
                      <a16:colId xmlns:a16="http://schemas.microsoft.com/office/drawing/2014/main" val="20004"/>
                    </a:ext>
                  </a:extLst>
                </a:gridCol>
                <a:gridCol w="1298788">
                  <a:extLst>
                    <a:ext uri="{9D8B030D-6E8A-4147-A177-3AD203B41FA5}">
                      <a16:colId xmlns:a16="http://schemas.microsoft.com/office/drawing/2014/main" val="20005"/>
                    </a:ext>
                  </a:extLst>
                </a:gridCol>
                <a:gridCol w="1298788">
                  <a:extLst>
                    <a:ext uri="{9D8B030D-6E8A-4147-A177-3AD203B41FA5}">
                      <a16:colId xmlns:a16="http://schemas.microsoft.com/office/drawing/2014/main" val="20006"/>
                    </a:ext>
                  </a:extLst>
                </a:gridCol>
                <a:gridCol w="1298788">
                  <a:extLst>
                    <a:ext uri="{9D8B030D-6E8A-4147-A177-3AD203B41FA5}">
                      <a16:colId xmlns:a16="http://schemas.microsoft.com/office/drawing/2014/main" val="20007"/>
                    </a:ext>
                  </a:extLst>
                </a:gridCol>
                <a:gridCol w="1298788">
                  <a:extLst>
                    <a:ext uri="{9D8B030D-6E8A-4147-A177-3AD203B41FA5}">
                      <a16:colId xmlns:a16="http://schemas.microsoft.com/office/drawing/2014/main" val="20008"/>
                    </a:ext>
                  </a:extLst>
                </a:gridCol>
              </a:tblGrid>
              <a:tr h="225965">
                <a:tc gridSpan="9">
                  <a:txBody>
                    <a:bodyPr/>
                    <a:lstStyle/>
                    <a:p>
                      <a:pPr algn="ctr">
                        <a:lnSpc>
                          <a:spcPct val="107000"/>
                        </a:lnSpc>
                        <a:spcAft>
                          <a:spcPts val="800"/>
                        </a:spcAft>
                      </a:pPr>
                      <a:r>
                        <a:rPr lang="en-GB" sz="1400" b="1" dirty="0">
                          <a:effectLst/>
                          <a:latin typeface="Kinetic Letters" panose="00000500000000000000" pitchFamily="50" charset="0"/>
                        </a:rPr>
                        <a:t>Ancient Greek Timeline of Key Events</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25965">
                <a:tc>
                  <a:txBody>
                    <a:bodyPr/>
                    <a:lstStyle/>
                    <a:p>
                      <a:pPr algn="ctr">
                        <a:lnSpc>
                          <a:spcPct val="107000"/>
                        </a:lnSpc>
                        <a:spcAft>
                          <a:spcPts val="800"/>
                        </a:spcAft>
                      </a:pPr>
                      <a:r>
                        <a:rPr lang="en-GB" sz="1400" b="1" dirty="0">
                          <a:effectLst/>
                          <a:latin typeface="Kinetic Letters" panose="00000500000000000000" pitchFamily="50" charset="0"/>
                        </a:rPr>
                        <a:t>776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dirty="0">
                          <a:effectLst/>
                          <a:latin typeface="Kinetic Letters" panose="00000500000000000000" pitchFamily="50" charset="0"/>
                        </a:rPr>
                        <a:t>700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dirty="0">
                          <a:effectLst/>
                          <a:latin typeface="Kinetic Letters" panose="00000500000000000000" pitchFamily="50" charset="0"/>
                        </a:rPr>
                        <a:t>508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dirty="0">
                          <a:effectLst/>
                          <a:latin typeface="Kinetic Letters" panose="00000500000000000000" pitchFamily="50" charset="0"/>
                        </a:rPr>
                        <a:t>500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dirty="0">
                          <a:effectLst/>
                          <a:latin typeface="Kinetic Letters" panose="00000500000000000000" pitchFamily="50" charset="0"/>
                        </a:rPr>
                        <a:t>472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dirty="0">
                          <a:effectLst/>
                          <a:latin typeface="Kinetic Letters" panose="00000500000000000000" pitchFamily="50" charset="0"/>
                        </a:rPr>
                        <a:t>460 B.C.</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kern="1200" dirty="0">
                          <a:solidFill>
                            <a:schemeClr val="tx1"/>
                          </a:solidFill>
                          <a:effectLst/>
                          <a:latin typeface="Kinetic Letters" panose="00000500000000000000" pitchFamily="50" charset="0"/>
                          <a:ea typeface="+mn-ea"/>
                          <a:cs typeface="+mn-cs"/>
                        </a:rPr>
                        <a:t>432 B.C.</a:t>
                      </a:r>
                    </a:p>
                  </a:txBody>
                  <a:tcPr marL="50782" marR="50782" marT="0" marB="0">
                    <a:solidFill>
                      <a:schemeClr val="accent1">
                        <a:lumMod val="40000"/>
                        <a:lumOff val="60000"/>
                      </a:schemeClr>
                    </a:solidFill>
                  </a:tcPr>
                </a:tc>
                <a:tc>
                  <a:txBody>
                    <a:bodyPr/>
                    <a:lstStyle/>
                    <a:p>
                      <a:pPr algn="ctr"/>
                      <a:r>
                        <a:rPr lang="en-GB" sz="1400" b="1" kern="1200" dirty="0">
                          <a:solidFill>
                            <a:schemeClr val="tx1"/>
                          </a:solidFill>
                          <a:effectLst/>
                          <a:latin typeface="Kinetic Letters" panose="00000500000000000000" pitchFamily="50" charset="0"/>
                          <a:ea typeface="+mn-ea"/>
                          <a:cs typeface="+mn-cs"/>
                        </a:rPr>
                        <a:t>331 B.C</a:t>
                      </a:r>
                    </a:p>
                  </a:txBody>
                  <a:tcPr marL="50782" marR="50782" marT="0" marB="0">
                    <a:solidFill>
                      <a:schemeClr val="accent1">
                        <a:lumMod val="40000"/>
                        <a:lumOff val="60000"/>
                      </a:schemeClr>
                    </a:solidFill>
                  </a:tcPr>
                </a:tc>
                <a:tc>
                  <a:txBody>
                    <a:bodyPr/>
                    <a:lstStyle/>
                    <a:p>
                      <a:pPr algn="ctr">
                        <a:lnSpc>
                          <a:spcPct val="107000"/>
                        </a:lnSpc>
                        <a:spcAft>
                          <a:spcPts val="800"/>
                        </a:spcAft>
                      </a:pPr>
                      <a:r>
                        <a:rPr lang="en-GB" sz="1400" b="1" kern="1200" dirty="0">
                          <a:solidFill>
                            <a:schemeClr val="tx1"/>
                          </a:solidFill>
                          <a:effectLst/>
                          <a:latin typeface="Kinetic Letters" panose="00000500000000000000" pitchFamily="50" charset="0"/>
                          <a:ea typeface="+mn-ea"/>
                          <a:cs typeface="+mn-cs"/>
                        </a:rPr>
                        <a:t>146 B.C.</a:t>
                      </a:r>
                    </a:p>
                  </a:txBody>
                  <a:tcPr marL="50782" marR="50782" marT="0" marB="0">
                    <a:solidFill>
                      <a:schemeClr val="accent1">
                        <a:lumMod val="40000"/>
                        <a:lumOff val="60000"/>
                      </a:schemeClr>
                    </a:solidFill>
                  </a:tcPr>
                </a:tc>
                <a:extLst>
                  <a:ext uri="{0D108BD9-81ED-4DB2-BD59-A6C34878D82A}">
                    <a16:rowId xmlns:a16="http://schemas.microsoft.com/office/drawing/2014/main" val="10001"/>
                  </a:ext>
                </a:extLst>
              </a:tr>
              <a:tr h="968600">
                <a:tc>
                  <a:txBody>
                    <a:bodyPr/>
                    <a:lstStyle/>
                    <a:p>
                      <a:pPr algn="ctr">
                        <a:lnSpc>
                          <a:spcPct val="107000"/>
                        </a:lnSpc>
                        <a:spcAft>
                          <a:spcPts val="800"/>
                        </a:spcAft>
                      </a:pPr>
                      <a:r>
                        <a:rPr lang="en-GB" sz="1200" dirty="0">
                          <a:effectLst/>
                          <a:latin typeface="Kinetic Letters" panose="00000500000000000000" pitchFamily="50" charset="0"/>
                        </a:rPr>
                        <a:t>The first Olympic Games are held in honour of the Greek God</a:t>
                      </a:r>
                      <a:r>
                        <a:rPr lang="en-GB" sz="1200" baseline="0" dirty="0">
                          <a:effectLst/>
                          <a:latin typeface="Kinetic Letters" panose="00000500000000000000" pitchFamily="50" charset="0"/>
                        </a:rPr>
                        <a:t> Zeus.</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Homer writes the Odysseys and Iliad poems.</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Male citizens of Athens</a:t>
                      </a:r>
                      <a:r>
                        <a:rPr lang="en-GB" sz="1200" baseline="0" dirty="0">
                          <a:effectLst/>
                          <a:latin typeface="Kinetic Letters" panose="00000500000000000000" pitchFamily="50" charset="0"/>
                        </a:rPr>
                        <a:t> are given the right to vote- introducing democracy.</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The ‘Classical’ period starts</a:t>
                      </a:r>
                      <a:r>
                        <a:rPr lang="en-GB" sz="1200" baseline="0" dirty="0">
                          <a:effectLst/>
                          <a:latin typeface="Kinetic Letters" panose="00000500000000000000" pitchFamily="50" charset="0"/>
                        </a:rPr>
                        <a:t>, increasing interest in art and architecture.</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Greek theatres become popular in Athens.</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Hippocrates is born in Kos.</a:t>
                      </a:r>
                      <a:r>
                        <a:rPr lang="en-GB" sz="1200" baseline="0" dirty="0">
                          <a:effectLst/>
                          <a:latin typeface="Kinetic Letters" panose="00000500000000000000" pitchFamily="50" charset="0"/>
                        </a:rPr>
                        <a:t> He later developed new ideas which helped develop medicine into what it is today.</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200" kern="1200" baseline="0" dirty="0">
                          <a:solidFill>
                            <a:schemeClr val="tx1"/>
                          </a:solidFill>
                          <a:effectLst/>
                          <a:latin typeface="Kinetic Letters" panose="00000500000000000000" pitchFamily="50" charset="0"/>
                          <a:ea typeface="+mn-ea"/>
                          <a:cs typeface="+mn-cs"/>
                        </a:rPr>
                        <a:t>The Parthenon is completed in Athens.  This is an iconic Greek temple built for the Goddess  Athena.</a:t>
                      </a:r>
                    </a:p>
                  </a:txBody>
                  <a:tcPr marL="50782" marR="50782" marT="0" marB="0">
                    <a:solidFill>
                      <a:schemeClr val="bg1"/>
                    </a:solidFill>
                  </a:tcPr>
                </a:tc>
                <a:tc>
                  <a:txBody>
                    <a:bodyPr/>
                    <a:lstStyle/>
                    <a:p>
                      <a:pPr algn="ctr"/>
                      <a:r>
                        <a:rPr lang="en-GB" sz="1200" kern="1200" baseline="0" dirty="0">
                          <a:solidFill>
                            <a:schemeClr val="tx1"/>
                          </a:solidFill>
                          <a:effectLst/>
                          <a:latin typeface="Kinetic Letters" panose="00000500000000000000" pitchFamily="50" charset="0"/>
                          <a:ea typeface="+mn-ea"/>
                          <a:cs typeface="+mn-cs"/>
                        </a:rPr>
                        <a:t>Alexander the Great defeats the Persians.</a:t>
                      </a:r>
                    </a:p>
                  </a:txBody>
                  <a:tcPr marL="50782" marR="50782" marT="0" marB="0">
                    <a:solidFill>
                      <a:schemeClr val="bg1"/>
                    </a:solidFill>
                  </a:tcPr>
                </a:tc>
                <a:tc>
                  <a:txBody>
                    <a:bodyPr/>
                    <a:lstStyle/>
                    <a:p>
                      <a:pPr algn="ctr">
                        <a:lnSpc>
                          <a:spcPct val="107000"/>
                        </a:lnSpc>
                        <a:spcAft>
                          <a:spcPts val="800"/>
                        </a:spcAft>
                      </a:pPr>
                      <a:r>
                        <a:rPr lang="en-GB" sz="1200" dirty="0">
                          <a:effectLst/>
                          <a:latin typeface="Kinetic Letters" panose="00000500000000000000" pitchFamily="50" charset="0"/>
                        </a:rPr>
                        <a:t>Rome</a:t>
                      </a:r>
                      <a:r>
                        <a:rPr lang="en-GB" sz="1200" baseline="0" dirty="0">
                          <a:effectLst/>
                          <a:latin typeface="Kinetic Letters" panose="00000500000000000000" pitchFamily="50" charset="0"/>
                        </a:rPr>
                        <a:t> invades and conquers the Corinthians.  Greece falls under the rule of the Roman Empire.</a:t>
                      </a:r>
                      <a:endParaRPr lang="en-GB" sz="12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extLst>
                  <a:ext uri="{0D108BD9-81ED-4DB2-BD59-A6C34878D82A}">
                    <a16:rowId xmlns:a16="http://schemas.microsoft.com/office/drawing/2014/main" val="10002"/>
                  </a:ext>
                </a:extLst>
              </a:tr>
            </a:tbl>
          </a:graphicData>
        </a:graphic>
      </p:graphicFrame>
      <p:pic>
        <p:nvPicPr>
          <p:cNvPr id="21" name="Picture 20">
            <a:extLst>
              <a:ext uri="{FF2B5EF4-FFF2-40B4-BE49-F238E27FC236}">
                <a16:creationId xmlns:a16="http://schemas.microsoft.com/office/drawing/2014/main" id="{181758DA-ECAA-4A8A-ADF6-026E289F1F8C}"/>
              </a:ext>
            </a:extLst>
          </p:cNvPr>
          <p:cNvPicPr>
            <a:picLocks noChangeAspect="1"/>
          </p:cNvPicPr>
          <p:nvPr/>
        </p:nvPicPr>
        <p:blipFill>
          <a:blip r:embed="rId3"/>
          <a:stretch>
            <a:fillRect/>
          </a:stretch>
        </p:blipFill>
        <p:spPr>
          <a:xfrm>
            <a:off x="10661715" y="2726463"/>
            <a:ext cx="1451534" cy="1076259"/>
          </a:xfrm>
          <a:prstGeom prst="rect">
            <a:avLst/>
          </a:prstGeom>
        </p:spPr>
      </p:pic>
      <p:pic>
        <p:nvPicPr>
          <p:cNvPr id="22" name="Picture 21">
            <a:extLst>
              <a:ext uri="{FF2B5EF4-FFF2-40B4-BE49-F238E27FC236}">
                <a16:creationId xmlns:a16="http://schemas.microsoft.com/office/drawing/2014/main" id="{86149449-6323-4EA3-B0D9-C9C07A4B2DD1}"/>
              </a:ext>
            </a:extLst>
          </p:cNvPr>
          <p:cNvPicPr>
            <a:picLocks noChangeAspect="1"/>
          </p:cNvPicPr>
          <p:nvPr/>
        </p:nvPicPr>
        <p:blipFill>
          <a:blip r:embed="rId4"/>
          <a:stretch>
            <a:fillRect/>
          </a:stretch>
        </p:blipFill>
        <p:spPr>
          <a:xfrm>
            <a:off x="6154493" y="5127771"/>
            <a:ext cx="1243162" cy="1515944"/>
          </a:xfrm>
          <a:prstGeom prst="rect">
            <a:avLst/>
          </a:prstGeom>
        </p:spPr>
      </p:pic>
      <p:pic>
        <p:nvPicPr>
          <p:cNvPr id="24" name="Picture 23">
            <a:extLst>
              <a:ext uri="{FF2B5EF4-FFF2-40B4-BE49-F238E27FC236}">
                <a16:creationId xmlns:a16="http://schemas.microsoft.com/office/drawing/2014/main" id="{D12937F2-21AA-4EA8-90B3-0B6B7C45FF72}"/>
              </a:ext>
            </a:extLst>
          </p:cNvPr>
          <p:cNvPicPr>
            <a:picLocks noChangeAspect="1"/>
          </p:cNvPicPr>
          <p:nvPr/>
        </p:nvPicPr>
        <p:blipFill>
          <a:blip r:embed="rId5"/>
          <a:stretch>
            <a:fillRect/>
          </a:stretch>
        </p:blipFill>
        <p:spPr>
          <a:xfrm>
            <a:off x="7485065" y="5033860"/>
            <a:ext cx="1527406" cy="1593070"/>
          </a:xfrm>
          <a:prstGeom prst="rect">
            <a:avLst/>
          </a:prstGeom>
        </p:spPr>
      </p:pic>
      <p:pic>
        <p:nvPicPr>
          <p:cNvPr id="3" name="Picture 2">
            <a:extLst>
              <a:ext uri="{FF2B5EF4-FFF2-40B4-BE49-F238E27FC236}">
                <a16:creationId xmlns:a16="http://schemas.microsoft.com/office/drawing/2014/main" id="{C828AC3B-2FB9-4351-909C-9C61598E1BA2}"/>
              </a:ext>
            </a:extLst>
          </p:cNvPr>
          <p:cNvPicPr>
            <a:picLocks noChangeAspect="1"/>
          </p:cNvPicPr>
          <p:nvPr/>
        </p:nvPicPr>
        <p:blipFill>
          <a:blip r:embed="rId6"/>
          <a:stretch>
            <a:fillRect/>
          </a:stretch>
        </p:blipFill>
        <p:spPr>
          <a:xfrm>
            <a:off x="10686078" y="3922560"/>
            <a:ext cx="1344654" cy="885890"/>
          </a:xfrm>
          <a:prstGeom prst="rect">
            <a:avLst/>
          </a:prstGeom>
        </p:spPr>
      </p:pic>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509</Words>
  <Application>Microsoft Office PowerPoint</Application>
  <PresentationFormat>Widescreen</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Kinetic Letters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Elaine Poolton</cp:lastModifiedBy>
  <cp:revision>40</cp:revision>
  <dcterms:created xsi:type="dcterms:W3CDTF">2023-07-12T12:21:00Z</dcterms:created>
  <dcterms:modified xsi:type="dcterms:W3CDTF">2025-12-29T18:58:10Z</dcterms:modified>
</cp:coreProperties>
</file>