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04/02/2024</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254075" y="317129"/>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536700" y="287868"/>
            <a:ext cx="1981493"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sz="2400" dirty="0">
                <a:solidFill>
                  <a:srgbClr val="C00000"/>
                </a:solidFill>
                <a:latin typeface="Kinetic Letters" panose="00000500000000000000" pitchFamily="50" charset="0"/>
              </a:rPr>
              <a:t>Year 4 – Spring 2</a:t>
            </a:r>
          </a:p>
        </p:txBody>
      </p:sp>
      <p:sp>
        <p:nvSpPr>
          <p:cNvPr id="16" name="TextBox 15">
            <a:extLst>
              <a:ext uri="{FF2B5EF4-FFF2-40B4-BE49-F238E27FC236}">
                <a16:creationId xmlns:a16="http://schemas.microsoft.com/office/drawing/2014/main" id="{0FC0D41D-F785-4C0C-AADA-67D30D5865BC}"/>
              </a:ext>
            </a:extLst>
          </p:cNvPr>
          <p:cNvSpPr txBox="1"/>
          <p:nvPr/>
        </p:nvSpPr>
        <p:spPr>
          <a:xfrm>
            <a:off x="7046691" y="249461"/>
            <a:ext cx="4606904"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400" dirty="0">
                <a:solidFill>
                  <a:srgbClr val="990033"/>
                </a:solidFill>
                <a:latin typeface="Kinetic Letters" panose="00000500000000000000" pitchFamily="50" charset="0"/>
              </a:rPr>
              <a:t>Were the Vikings traders or raiders?</a:t>
            </a:r>
            <a:endParaRPr lang="en-GB" sz="2200" dirty="0">
              <a:solidFill>
                <a:srgbClr val="C00000"/>
              </a:solidFill>
              <a:latin typeface="Kinetic Letters" panose="00000500000000000000" pitchFamily="50"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252006" y="2204325"/>
            <a:ext cx="7836192" cy="119181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lvl="0"/>
            <a:r>
              <a:rPr lang="en-GB" sz="1600" b="1" dirty="0">
                <a:solidFill>
                  <a:srgbClr val="000000"/>
                </a:solidFill>
                <a:latin typeface="Kinetic Letters" panose="00000500000000000000" pitchFamily="50" charset="0"/>
              </a:rPr>
              <a:t>Knowledge and key information:</a:t>
            </a:r>
            <a:r>
              <a:rPr lang="en-GB" sz="1600" dirty="0">
                <a:solidFill>
                  <a:srgbClr val="000000"/>
                </a:solidFill>
                <a:latin typeface="Kinetic Letters" panose="00000500000000000000" pitchFamily="50" charset="0"/>
              </a:rPr>
              <a:t>. In this </a:t>
            </a:r>
            <a:r>
              <a:rPr lang="en-GB" sz="1600" dirty="0">
                <a:latin typeface="Kinetic Letters" panose="00000500000000000000" pitchFamily="50" charset="0"/>
              </a:rPr>
              <a:t>topic you will explore the raids and invasions by Vikings in Anglo-Saxon Britain. You will learn who the Vikings were as well as when and where they raided and settled. We will discuss significant events from the period and order these chronologically on a timeline. You will have the opportunity find out about the Anglo-Saxon kings who ruled during the 'Viking Age' and examine their influence and significance in British history. </a:t>
            </a:r>
            <a:endParaRPr lang="en-GB" sz="1600" dirty="0">
              <a:solidFill>
                <a:srgbClr val="000000"/>
              </a:solidFill>
              <a:latin typeface="Kinetic Letters" panose="00000500000000000000" pitchFamily="50" charset="0"/>
            </a:endParaRP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206233048"/>
              </p:ext>
            </p:extLst>
          </p:nvPr>
        </p:nvGraphicFramePr>
        <p:xfrm>
          <a:off x="119052" y="3663412"/>
          <a:ext cx="4235335" cy="3159839"/>
        </p:xfrm>
        <a:graphic>
          <a:graphicData uri="http://schemas.openxmlformats.org/drawingml/2006/table">
            <a:tbl>
              <a:tblPr firstRow="1" bandRow="1">
                <a:tableStyleId>{00A15C55-8517-42AA-B614-E9B94910E393}</a:tableStyleId>
              </a:tblPr>
              <a:tblGrid>
                <a:gridCol w="4235335">
                  <a:extLst>
                    <a:ext uri="{9D8B030D-6E8A-4147-A177-3AD203B41FA5}">
                      <a16:colId xmlns:a16="http://schemas.microsoft.com/office/drawing/2014/main" val="3812716163"/>
                    </a:ext>
                  </a:extLst>
                </a:gridCol>
              </a:tblGrid>
              <a:tr h="0">
                <a:tc>
                  <a:txBody>
                    <a:bodyPr/>
                    <a:lstStyle/>
                    <a:p>
                      <a:pPr algn="ctr"/>
                      <a:r>
                        <a:rPr lang="en-GB" sz="16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2824559">
                <a:tc>
                  <a:txBody>
                    <a:bodyPr/>
                    <a:lstStyle/>
                    <a:p>
                      <a:pPr marL="0" marR="50165" lvl="0" indent="0" algn="l" defTabSz="914400" rtl="0" eaLnBrk="1" fontAlgn="auto" latinLnBrk="0" hangingPunct="1">
                        <a:lnSpc>
                          <a:spcPct val="105000"/>
                        </a:lnSpc>
                        <a:spcBef>
                          <a:spcPts val="100"/>
                        </a:spcBef>
                        <a:spcAft>
                          <a:spcPts val="0"/>
                        </a:spcAft>
                        <a:buClrTx/>
                        <a:buSzTx/>
                        <a:buFont typeface="Symbol" panose="05050102010706020507" pitchFamily="18" charset="2"/>
                        <a:buNone/>
                        <a:tabLst/>
                        <a:defRPr/>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kern="1200" dirty="0">
                          <a:solidFill>
                            <a:schemeClr val="dk1"/>
                          </a:solidFill>
                          <a:effectLst/>
                          <a:latin typeface="Kinetic Letters Joined" panose="00000500000000000000" pitchFamily="50" charset="0"/>
                          <a:ea typeface="+mn-ea"/>
                          <a:cs typeface="+mn-cs"/>
                        </a:rPr>
                        <a:t>Name and place dates of significant events of the period on a timeline.</a:t>
                      </a:r>
                    </a:p>
                    <a:p>
                      <a:pPr marL="0" marR="50165" lvl="0" indent="0">
                        <a:lnSpc>
                          <a:spcPct val="105000"/>
                        </a:lnSpc>
                        <a:spcBef>
                          <a:spcPts val="100"/>
                        </a:spcBef>
                        <a:spcAft>
                          <a:spcPts val="0"/>
                        </a:spcAft>
                        <a:buFont typeface="Symbol" panose="05050102010706020507" pitchFamily="18" charset="2"/>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Understand timelines can be divided in BC and AD</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L="0" marR="168910" lvl="0" indent="0">
                        <a:lnSpc>
                          <a:spcPct val="105000"/>
                        </a:lnSpc>
                        <a:spcBef>
                          <a:spcPts val="100"/>
                        </a:spcBef>
                        <a:spcAft>
                          <a:spcPts val="0"/>
                        </a:spcAft>
                        <a:buFontTx/>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Use words and phrases to show chronology: century, decade, interval, scale, duration, sequence</a:t>
                      </a:r>
                    </a:p>
                    <a:p>
                      <a:pPr marL="0" marR="168910" lvl="0" indent="0" algn="l" defTabSz="914400" rtl="0" eaLnBrk="1" fontAlgn="auto" latinLnBrk="0" hangingPunct="1">
                        <a:lnSpc>
                          <a:spcPct val="105000"/>
                        </a:lnSpc>
                        <a:spcBef>
                          <a:spcPts val="100"/>
                        </a:spcBef>
                        <a:spcAft>
                          <a:spcPts val="0"/>
                        </a:spcAft>
                        <a:buClrTx/>
                        <a:buSzTx/>
                        <a:buFontTx/>
                        <a:buNone/>
                        <a:tabLst/>
                        <a:defRPr/>
                      </a:pPr>
                      <a:r>
                        <a:rPr lang="en-GB" sz="1300" kern="1200" spc="5" dirty="0">
                          <a:solidFill>
                            <a:srgbClr val="000000"/>
                          </a:solidFill>
                          <a:effectLst/>
                          <a:latin typeface="Kinetic Letters Joined" panose="00000500000000000000" pitchFamily="50" charset="0"/>
                          <a:ea typeface="+mn-ea"/>
                          <a:cs typeface="Times New Roman" panose="02020603050405020304" pitchFamily="18" charset="0"/>
                        </a:rPr>
                        <a:t>- </a:t>
                      </a:r>
                      <a:r>
                        <a:rPr lang="en-GB" sz="1300" kern="1200" dirty="0">
                          <a:solidFill>
                            <a:schemeClr val="dk1"/>
                          </a:solidFill>
                          <a:effectLst/>
                          <a:latin typeface="Kinetic Letters Joined" panose="00000500000000000000" pitchFamily="50" charset="0"/>
                          <a:ea typeface="+mn-ea"/>
                          <a:cs typeface="+mn-cs"/>
                        </a:rPr>
                        <a:t>Identify some ideas, beliefs and attitudes of past cultures giving reason for these differences.</a:t>
                      </a:r>
                      <a:endPar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endParaRPr>
                    </a:p>
                    <a:p>
                      <a:pPr marL="0" marR="168910" lvl="0" indent="0">
                        <a:lnSpc>
                          <a:spcPct val="105000"/>
                        </a:lnSpc>
                        <a:spcBef>
                          <a:spcPts val="100"/>
                        </a:spcBef>
                        <a:spcAft>
                          <a:spcPts val="0"/>
                        </a:spcAft>
                        <a:buFont typeface="Symbol" panose="05050102010706020507" pitchFamily="18" charset="2"/>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Use evidence to describe houses and settlements, culture and the way of life, people's beliefs and attitudes and differences between rich and poor.</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R="61595">
                        <a:lnSpc>
                          <a:spcPct val="105000"/>
                        </a:lnSpc>
                        <a:spcAft>
                          <a:spcPts val="0"/>
                        </a:spcAft>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Use evidence to find out how any of these may have changed during a time period</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R="61595">
                        <a:lnSpc>
                          <a:spcPct val="105000"/>
                        </a:lnSpc>
                        <a:spcAft>
                          <a:spcPts val="0"/>
                        </a:spcAft>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Suggest reasons for why there were differences between periods.</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L="0" marR="261620" lvl="0" indent="0">
                        <a:lnSpc>
                          <a:spcPct val="99000"/>
                        </a:lnSpc>
                        <a:spcAft>
                          <a:spcPts val="0"/>
                        </a:spcAft>
                        <a:buFont typeface="Symbol" panose="05050102010706020507" pitchFamily="18" charset="2"/>
                        <a:buNone/>
                      </a:pPr>
                      <a:r>
                        <a:rPr lang="en-GB" sz="1300" dirty="0">
                          <a:effectLst/>
                          <a:latin typeface="Calibri" panose="020F0502020204030204" pitchFamily="34" charset="0"/>
                          <a:ea typeface="Calibri" panose="020F0502020204030204" pitchFamily="34" charset="0"/>
                          <a:cs typeface="Times New Roman" panose="02020603050405020304" pitchFamily="18" charset="0"/>
                        </a:rPr>
                        <a:t>- </a:t>
                      </a: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Use a range of source material including visits to collate information about the past.</a:t>
                      </a:r>
                    </a:p>
                  </a:txBody>
                  <a:tcPr marL="68580" marR="68580" marT="0" marB="0"/>
                </a:tc>
                <a:extLst>
                  <a:ext uri="{0D108BD9-81ED-4DB2-BD59-A6C34878D82A}">
                    <a16:rowId xmlns:a16="http://schemas.microsoft.com/office/drawing/2014/main" val="1967343975"/>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6" y="111641"/>
            <a:ext cx="863232" cy="863232"/>
          </a:xfrm>
          <a:prstGeom prst="rect">
            <a:avLst/>
          </a:prstGeom>
        </p:spPr>
      </p:pic>
      <p:graphicFrame>
        <p:nvGraphicFramePr>
          <p:cNvPr id="14" name="Table 13">
            <a:extLst>
              <a:ext uri="{FF2B5EF4-FFF2-40B4-BE49-F238E27FC236}">
                <a16:creationId xmlns:a16="http://schemas.microsoft.com/office/drawing/2014/main" id="{CB076BE1-C46C-4740-BCDE-55D8A856EA58}"/>
              </a:ext>
            </a:extLst>
          </p:cNvPr>
          <p:cNvGraphicFramePr>
            <a:graphicFrameLocks noGrp="1"/>
          </p:cNvGraphicFramePr>
          <p:nvPr>
            <p:extLst>
              <p:ext uri="{D42A27DB-BD31-4B8C-83A1-F6EECF244321}">
                <p14:modId xmlns:p14="http://schemas.microsoft.com/office/powerpoint/2010/main" val="3639775340"/>
              </p:ext>
            </p:extLst>
          </p:nvPr>
        </p:nvGraphicFramePr>
        <p:xfrm>
          <a:off x="395614" y="1066736"/>
          <a:ext cx="7570036" cy="228283"/>
        </p:xfrm>
        <a:graphic>
          <a:graphicData uri="http://schemas.openxmlformats.org/drawingml/2006/table">
            <a:tbl>
              <a:tblPr firstRow="1" firstCol="1" bandRow="1">
                <a:tableStyleId>{5940675A-B579-460E-94D1-54222C63F5DA}</a:tableStyleId>
              </a:tblPr>
              <a:tblGrid>
                <a:gridCol w="7570036">
                  <a:extLst>
                    <a:ext uri="{9D8B030D-6E8A-4147-A177-3AD203B41FA5}">
                      <a16:colId xmlns:a16="http://schemas.microsoft.com/office/drawing/2014/main" val="20000"/>
                    </a:ext>
                  </a:extLst>
                </a:gridCol>
              </a:tblGrid>
              <a:tr h="205356">
                <a:tc>
                  <a:txBody>
                    <a:bodyPr/>
                    <a:lstStyle/>
                    <a:p>
                      <a:pPr algn="ctr">
                        <a:lnSpc>
                          <a:spcPct val="107000"/>
                        </a:lnSpc>
                        <a:spcAft>
                          <a:spcPts val="800"/>
                        </a:spcAft>
                      </a:pPr>
                      <a:r>
                        <a:rPr lang="en-GB" sz="1400" b="1" dirty="0">
                          <a:effectLst/>
                          <a:latin typeface="Kinetic Letters" panose="00000500000000000000" pitchFamily="50" charset="0"/>
                        </a:rPr>
                        <a:t>Key Events Timeline</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rgbClr val="FFC000"/>
                    </a:solidFill>
                  </a:tcPr>
                </a:tc>
                <a:extLst>
                  <a:ext uri="{0D108BD9-81ED-4DB2-BD59-A6C34878D82A}">
                    <a16:rowId xmlns:a16="http://schemas.microsoft.com/office/drawing/2014/main" val="10000"/>
                  </a:ext>
                </a:extLst>
              </a:tr>
            </a:tbl>
          </a:graphicData>
        </a:graphic>
      </p:graphicFrame>
      <p:pic>
        <p:nvPicPr>
          <p:cNvPr id="12" name="Picture 11">
            <a:extLst>
              <a:ext uri="{FF2B5EF4-FFF2-40B4-BE49-F238E27FC236}">
                <a16:creationId xmlns:a16="http://schemas.microsoft.com/office/drawing/2014/main" id="{376C2135-633B-4370-AC17-5151409F3CAF}"/>
              </a:ext>
            </a:extLst>
          </p:cNvPr>
          <p:cNvPicPr>
            <a:picLocks noChangeAspect="1"/>
          </p:cNvPicPr>
          <p:nvPr/>
        </p:nvPicPr>
        <p:blipFill rotWithShape="1">
          <a:blip r:embed="rId3"/>
          <a:srcRect l="37063" t="17864" r="17573" b="27593"/>
          <a:stretch/>
        </p:blipFill>
        <p:spPr>
          <a:xfrm>
            <a:off x="8344945" y="1066736"/>
            <a:ext cx="3146330" cy="2127930"/>
          </a:xfrm>
          <a:prstGeom prst="rect">
            <a:avLst/>
          </a:prstGeom>
        </p:spPr>
      </p:pic>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4087268699"/>
              </p:ext>
            </p:extLst>
          </p:nvPr>
        </p:nvGraphicFramePr>
        <p:xfrm>
          <a:off x="9061377" y="3536114"/>
          <a:ext cx="2882383" cy="3072425"/>
        </p:xfrm>
        <a:graphic>
          <a:graphicData uri="http://schemas.openxmlformats.org/drawingml/2006/table">
            <a:tbl>
              <a:tblPr firstRow="1" bandRow="1">
                <a:tableStyleId>{00A15C55-8517-42AA-B614-E9B94910E393}</a:tableStyleId>
              </a:tblPr>
              <a:tblGrid>
                <a:gridCol w="2882383">
                  <a:extLst>
                    <a:ext uri="{9D8B030D-6E8A-4147-A177-3AD203B41FA5}">
                      <a16:colId xmlns:a16="http://schemas.microsoft.com/office/drawing/2014/main" val="3290826659"/>
                    </a:ext>
                  </a:extLst>
                </a:gridCol>
              </a:tblGrid>
              <a:tr h="249205">
                <a:tc>
                  <a:txBody>
                    <a:bodyPr/>
                    <a:lstStyle/>
                    <a:p>
                      <a:pPr algn="ctr"/>
                      <a:r>
                        <a:rPr lang="en-GB" sz="1300" dirty="0">
                          <a:latin typeface="Kinetic Letters" panose="00000500000000000000" pitchFamily="50" charset="0"/>
                        </a:rPr>
                        <a:t>Tier 3 Vocabulary</a:t>
                      </a:r>
                      <a:endParaRPr lang="en-GB" sz="13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303700">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Conqueror – Overcome to take control of places or people</a:t>
                      </a:r>
                    </a:p>
                  </a:txBody>
                  <a:tcPr/>
                </a:tc>
                <a:extLst>
                  <a:ext uri="{0D108BD9-81ED-4DB2-BD59-A6C34878D82A}">
                    <a16:rowId xmlns:a16="http://schemas.microsoft.com/office/drawing/2014/main" val="2076419130"/>
                  </a:ext>
                </a:extLst>
              </a:tr>
              <a:tr h="303700">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Treaty – An agreement between important</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people</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941761456"/>
                  </a:ext>
                </a:extLst>
              </a:tr>
              <a:tr h="326261">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Coexist – To exist (live)</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in the same place</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8508134"/>
                  </a:ext>
                </a:extLst>
              </a:tr>
              <a:tr h="181278">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Eradicate – To destroy something completely</a:t>
                      </a:r>
                    </a:p>
                  </a:txBody>
                  <a:tcPr/>
                </a:tc>
                <a:extLst>
                  <a:ext uri="{0D108BD9-81ED-4DB2-BD59-A6C34878D82A}">
                    <a16:rowId xmlns:a16="http://schemas.microsoft.com/office/drawing/2014/main" val="686956647"/>
                  </a:ext>
                </a:extLst>
              </a:tr>
              <a:tr h="424005">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Monasteries- A building</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occupied by people believing in the same religion</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050090683"/>
                  </a:ext>
                </a:extLst>
              </a:tr>
              <a:tr h="216722">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Noble</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 belonging by rank, having high moral principles</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119034794"/>
                  </a:ext>
                </a:extLst>
              </a:tr>
              <a:tr h="283854">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Pagan – believing in more than one religion, not the normal religions</a:t>
                      </a:r>
                    </a:p>
                  </a:txBody>
                  <a:tcPr/>
                </a:tc>
                <a:extLst>
                  <a:ext uri="{0D108BD9-81ED-4DB2-BD59-A6C34878D82A}">
                    <a16:rowId xmlns:a16="http://schemas.microsoft.com/office/drawing/2014/main" val="1065969513"/>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534571183"/>
              </p:ext>
            </p:extLst>
          </p:nvPr>
        </p:nvGraphicFramePr>
        <p:xfrm>
          <a:off x="5827186" y="3561504"/>
          <a:ext cx="3156559" cy="3047035"/>
        </p:xfrm>
        <a:graphic>
          <a:graphicData uri="http://schemas.openxmlformats.org/drawingml/2006/table">
            <a:tbl>
              <a:tblPr firstRow="1" bandRow="1">
                <a:tableStyleId>{00A15C55-8517-42AA-B614-E9B94910E393}</a:tableStyleId>
              </a:tblPr>
              <a:tblGrid>
                <a:gridCol w="3156559">
                  <a:extLst>
                    <a:ext uri="{9D8B030D-6E8A-4147-A177-3AD203B41FA5}">
                      <a16:colId xmlns:a16="http://schemas.microsoft.com/office/drawing/2014/main" val="471829243"/>
                    </a:ext>
                  </a:extLst>
                </a:gridCol>
              </a:tblGrid>
              <a:tr h="248506">
                <a:tc>
                  <a:txBody>
                    <a:bodyPr/>
                    <a:lstStyle/>
                    <a:p>
                      <a:pPr algn="ctr"/>
                      <a:r>
                        <a:rPr lang="en-GB" sz="1300" dirty="0">
                          <a:latin typeface="Kinetic Letters" panose="00000500000000000000" pitchFamily="50" charset="0"/>
                        </a:rPr>
                        <a:t>Tier</a:t>
                      </a:r>
                      <a:r>
                        <a:rPr lang="en-GB" sz="1300" baseline="0" dirty="0">
                          <a:latin typeface="Kinetic Letters" panose="00000500000000000000" pitchFamily="50" charset="0"/>
                        </a:rPr>
                        <a:t> 2 Vocabulary</a:t>
                      </a:r>
                      <a:endParaRPr lang="en-GB" sz="13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387143">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Invade – Enter a county to occupy it.</a:t>
                      </a:r>
                    </a:p>
                  </a:txBody>
                  <a:tcPr/>
                </a:tc>
                <a:extLst>
                  <a:ext uri="{0D108BD9-81ED-4DB2-BD59-A6C34878D82A}">
                    <a16:rowId xmlns:a16="http://schemas.microsoft.com/office/drawing/2014/main" val="370621346"/>
                  </a:ext>
                </a:extLst>
              </a:tr>
              <a:tr h="387143">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Settle -  A group of people who have settled </a:t>
                      </a:r>
                    </a:p>
                  </a:txBody>
                  <a:tcPr/>
                </a:tc>
                <a:extLst>
                  <a:ext uri="{0D108BD9-81ED-4DB2-BD59-A6C34878D82A}">
                    <a16:rowId xmlns:a16="http://schemas.microsoft.com/office/drawing/2014/main" val="1103347575"/>
                  </a:ext>
                </a:extLst>
              </a:tr>
              <a:tr h="430881">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Traders – A person who buys and sells goods</a:t>
                      </a:r>
                    </a:p>
                  </a:txBody>
                  <a:tcPr/>
                </a:tc>
                <a:extLst>
                  <a:ext uri="{0D108BD9-81ED-4DB2-BD59-A6C34878D82A}">
                    <a16:rowId xmlns:a16="http://schemas.microsoft.com/office/drawing/2014/main" val="3739187725"/>
                  </a:ext>
                </a:extLst>
              </a:tr>
              <a:tr h="430881">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Raiders – A person who attacks an enemy in their territory</a:t>
                      </a:r>
                    </a:p>
                  </a:txBody>
                  <a:tcPr/>
                </a:tc>
                <a:extLst>
                  <a:ext uri="{0D108BD9-81ED-4DB2-BD59-A6C34878D82A}">
                    <a16:rowId xmlns:a16="http://schemas.microsoft.com/office/drawing/2014/main" val="1170085600"/>
                  </a:ext>
                </a:extLst>
              </a:tr>
              <a:tr h="387143">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King – A male ruler of a state</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or kingdom</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27732299"/>
                  </a:ext>
                </a:extLst>
              </a:tr>
              <a:tr h="430881">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England</a:t>
                      </a:r>
                      <a:r>
                        <a:rPr lang="en-GB" sz="1300" baseline="0" dirty="0">
                          <a:effectLst/>
                          <a:latin typeface="Kinetic Letters" panose="00000500000000000000" pitchFamily="50" charset="0"/>
                          <a:ea typeface="Calibri" panose="020F0502020204030204" pitchFamily="34" charset="0"/>
                          <a:cs typeface="Times New Roman" panose="02020603050405020304" pitchFamily="18" charset="0"/>
                        </a:rPr>
                        <a:t> – The largest division of the United Kingdom</a:t>
                      </a:r>
                      <a:endParaRPr lang="en-GB" sz="1300" dirty="0">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31078735"/>
                  </a:ext>
                </a:extLst>
              </a:tr>
              <a:tr h="144585">
                <a:tc>
                  <a:txBody>
                    <a:bodyPr/>
                    <a:lstStyle/>
                    <a:p>
                      <a:pPr>
                        <a:lnSpc>
                          <a:spcPct val="107000"/>
                        </a:lnSpc>
                        <a:spcAft>
                          <a:spcPts val="0"/>
                        </a:spcAft>
                      </a:pP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Viking – A group of people in the 8</a:t>
                      </a:r>
                      <a:r>
                        <a:rPr lang="en-GB" sz="1300" baseline="30000" dirty="0">
                          <a:effectLst/>
                          <a:latin typeface="Kinetic Letters" panose="00000500000000000000" pitchFamily="50" charset="0"/>
                          <a:ea typeface="Calibri" panose="020F0502020204030204" pitchFamily="34" charset="0"/>
                          <a:cs typeface="Times New Roman" panose="02020603050405020304" pitchFamily="18" charset="0"/>
                        </a:rPr>
                        <a:t>th</a:t>
                      </a: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 – 11</a:t>
                      </a:r>
                      <a:r>
                        <a:rPr lang="en-GB" sz="1300" baseline="30000" dirty="0">
                          <a:effectLst/>
                          <a:latin typeface="Kinetic Letters" panose="00000500000000000000" pitchFamily="50" charset="0"/>
                          <a:ea typeface="Calibri" panose="020F0502020204030204" pitchFamily="34" charset="0"/>
                          <a:cs typeface="Times New Roman" panose="02020603050405020304" pitchFamily="18" charset="0"/>
                        </a:rPr>
                        <a:t>th</a:t>
                      </a: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 Century</a:t>
                      </a:r>
                    </a:p>
                  </a:txBody>
                  <a:tcPr/>
                </a:tc>
                <a:extLst>
                  <a:ext uri="{0D108BD9-81ED-4DB2-BD59-A6C34878D82A}">
                    <a16:rowId xmlns:a16="http://schemas.microsoft.com/office/drawing/2014/main" val="3115840763"/>
                  </a:ext>
                </a:extLst>
              </a:tr>
            </a:tbl>
          </a:graphicData>
        </a:graphic>
      </p:graphicFrame>
      <p:pic>
        <p:nvPicPr>
          <p:cNvPr id="10" name="Picture 9">
            <a:extLst>
              <a:ext uri="{FF2B5EF4-FFF2-40B4-BE49-F238E27FC236}">
                <a16:creationId xmlns:a16="http://schemas.microsoft.com/office/drawing/2014/main" id="{4788F0AC-F087-492A-BA27-E78DD84ECCDC}"/>
              </a:ext>
            </a:extLst>
          </p:cNvPr>
          <p:cNvPicPr>
            <a:picLocks noChangeAspect="1"/>
          </p:cNvPicPr>
          <p:nvPr/>
        </p:nvPicPr>
        <p:blipFill>
          <a:blip r:embed="rId4"/>
          <a:stretch>
            <a:fillRect/>
          </a:stretch>
        </p:blipFill>
        <p:spPr>
          <a:xfrm>
            <a:off x="252006" y="1307448"/>
            <a:ext cx="7911606" cy="869381"/>
          </a:xfrm>
          <a:prstGeom prst="rect">
            <a:avLst/>
          </a:prstGeom>
        </p:spPr>
      </p:pic>
      <p:pic>
        <p:nvPicPr>
          <p:cNvPr id="18" name="Picture 17">
            <a:extLst>
              <a:ext uri="{FF2B5EF4-FFF2-40B4-BE49-F238E27FC236}">
                <a16:creationId xmlns:a16="http://schemas.microsoft.com/office/drawing/2014/main" id="{E2C9D0FA-0156-4883-A511-20EEFCA0F29A}"/>
              </a:ext>
            </a:extLst>
          </p:cNvPr>
          <p:cNvPicPr>
            <a:picLocks noChangeAspect="1"/>
          </p:cNvPicPr>
          <p:nvPr/>
        </p:nvPicPr>
        <p:blipFill>
          <a:blip r:embed="rId5"/>
          <a:stretch>
            <a:fillRect/>
          </a:stretch>
        </p:blipFill>
        <p:spPr>
          <a:xfrm>
            <a:off x="4092324" y="4051515"/>
            <a:ext cx="1696046" cy="1191816"/>
          </a:xfrm>
          <a:prstGeom prst="rect">
            <a:avLst/>
          </a:prstGeom>
        </p:spPr>
      </p:pic>
      <p:pic>
        <p:nvPicPr>
          <p:cNvPr id="19" name="Picture 18">
            <a:extLst>
              <a:ext uri="{FF2B5EF4-FFF2-40B4-BE49-F238E27FC236}">
                <a16:creationId xmlns:a16="http://schemas.microsoft.com/office/drawing/2014/main" id="{89F4E250-A451-462B-97F3-736A47D2F5E9}"/>
              </a:ext>
            </a:extLst>
          </p:cNvPr>
          <p:cNvPicPr>
            <a:picLocks noChangeAspect="1"/>
          </p:cNvPicPr>
          <p:nvPr/>
        </p:nvPicPr>
        <p:blipFill>
          <a:blip r:embed="rId6"/>
          <a:stretch>
            <a:fillRect/>
          </a:stretch>
        </p:blipFill>
        <p:spPr>
          <a:xfrm>
            <a:off x="4092323" y="5387427"/>
            <a:ext cx="1696047" cy="1022556"/>
          </a:xfrm>
          <a:prstGeom prst="rect">
            <a:avLst/>
          </a:prstGeom>
        </p:spPr>
      </p:pic>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TotalTime>
  <Words>382</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Kinetic Letters</vt:lpstr>
      <vt:lpstr>Kinetic Letters Joined</vt:lpstr>
      <vt:lpstr>Symbol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Stephanie Sadler</cp:lastModifiedBy>
  <cp:revision>44</cp:revision>
  <dcterms:created xsi:type="dcterms:W3CDTF">2023-07-12T12:21:00Z</dcterms:created>
  <dcterms:modified xsi:type="dcterms:W3CDTF">2024-02-04T20:26:47Z</dcterms:modified>
</cp:coreProperties>
</file>