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D7C65-909D-427C-B1B6-74503B06A0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4E9EE3-9353-4D10-9002-6EC8720BB7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35D16-7027-4716-B04F-78D24C99E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3F0B44-DBA2-4E4F-8AF1-A2728B717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93841-EAB2-47E5-A385-676FF7293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191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82E1E-DFF0-486E-9C06-B5185BEFB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FF6BF-2D74-4CFB-891B-88DA7AD190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24023D-EF26-45D0-A570-1FAEE63D9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F61D3B-B442-43C9-81D0-2F43F8D4A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1ABEFE-30C5-410A-B02D-2E0C24B8A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28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8C990-9483-4E23-A948-42206CF6D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B4247-3A77-40E8-9531-696D67B48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26DC8-ACD6-4D44-A6A7-99D6E54CA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C9412-0F94-45D2-979B-2C217D58A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A9DA1-5916-4E5E-8126-A16692212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380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0D58C-9909-438E-B11F-13BCDCDDB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133A6-FDAC-4440-9839-390D511F57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D13E8D-6C15-4944-9E49-FCBAFCE6F6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09445D-AE8A-4C86-B60F-1253BDE7B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C2DFB7-E5A9-48D8-BCB0-9979D89F6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521E7A-C627-434D-B23B-8E69EE8DF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38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43BC2-567B-4AF2-9B03-DB7D7FDBF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61088F-5EBC-414D-9AF7-50A74A04C9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9B2FA4-41F4-4A4F-93B0-6DDF4376B8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750683-C2B7-4DD7-9163-7D900FF568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B57EAD-18C5-458E-806A-8DEAF56794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8462F8-E75E-421E-A5DF-FBD728D44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258E35-5E0D-4052-871B-BA0D1F3FB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CC832B-A148-4AE3-BC47-C62E7E38D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632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B0F41-FFF9-4302-ADAF-AEF277C48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62914A-5660-4F4F-A1FB-F53D7F73B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903193-9551-4B5E-9199-5B70826A3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B1949A-2BAF-476E-A14F-13309BE44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33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987578-5215-43E4-B92E-485792B5D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9C3584-4EE8-4A82-927B-82D079CB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E39821-B2E1-4EE1-94A4-A44635270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33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357A0-4F3E-466D-AC98-460AA3A20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B100C-5F4D-4A6E-9565-BAF0C40E5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07CF9E-9E23-4C14-B18C-D5BE65B30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516070-8F53-4006-9664-394E0031D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EE2156-C501-443D-88AB-EC6DAABB7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E3A180-4D3E-414C-9704-C75794585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187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1512F-FE79-40E2-87DF-9B9F981A7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123790-CBEB-493C-B902-4FA99587B7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AD64B2-9248-4138-BCCE-7BF4AAD15E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B111A5-9F74-4296-830D-24434927F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483F06-C5D0-4307-A19F-AE2CE62D6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AFACA9-801B-4CB1-911E-374EEBBBB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519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96E73-0BEA-448A-B181-B692C2A4F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2ED27C-A04C-48C1-8D07-B989064E8E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C2BFE8-0D73-4999-B25D-4A41A6E19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232D9-F61F-4BBE-B16E-6F66B34C6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810C34-E129-4F67-90E2-93BC086D4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690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4CD539-EC18-420D-97F7-0FEF8154C6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C30703-C915-431A-8ED3-4FE90D592A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70333-852C-4B45-875B-F8E6574FD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1880D4-9EEE-437C-8561-9DE2998FA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219DC-A6C3-4739-966D-E931D0919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382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59BB5D-0861-4694-81B7-A740D053F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881199-63DC-43EF-86E4-17CFFF4DC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BF6CBD-91A2-449D-9F17-7ED469FE66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53354-24EC-4A32-AB18-602C7A9D13A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F8BCF-B17E-405F-B31A-4144A59B41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3F7BF1-B0A8-4245-B139-CC24D649C8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115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E1A1DDF-700C-4F1E-A85F-0822DE0A48DE}"/>
              </a:ext>
            </a:extLst>
          </p:cNvPr>
          <p:cNvSpPr txBox="1"/>
          <p:nvPr/>
        </p:nvSpPr>
        <p:spPr>
          <a:xfrm>
            <a:off x="1464029" y="291501"/>
            <a:ext cx="2754127" cy="476726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C00000"/>
                </a:solidFill>
                <a:latin typeface="Kinetic Letters" panose="00000500000000000000" pitchFamily="50" charset="0"/>
              </a:rPr>
              <a:t>History Knowledge Organiser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08095B-957D-4F8F-B3FC-472846767FEF}"/>
              </a:ext>
            </a:extLst>
          </p:cNvPr>
          <p:cNvSpPr txBox="1"/>
          <p:nvPr/>
        </p:nvSpPr>
        <p:spPr>
          <a:xfrm>
            <a:off x="4249625" y="263402"/>
            <a:ext cx="2676359" cy="51077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Kinetic Letters" panose="00000500000000000000" pitchFamily="50" charset="0"/>
              </a:rPr>
              <a:t>Year 3 – Autumn Term 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C0D41D-F785-4C0C-AADA-67D30D5865BC}"/>
              </a:ext>
            </a:extLst>
          </p:cNvPr>
          <p:cNvSpPr txBox="1"/>
          <p:nvPr/>
        </p:nvSpPr>
        <p:spPr>
          <a:xfrm>
            <a:off x="6957451" y="161246"/>
            <a:ext cx="5092831" cy="715089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C00000"/>
                </a:solidFill>
                <a:latin typeface="Kinetic Letters" panose="00000500000000000000" pitchFamily="50" charset="0"/>
              </a:rPr>
              <a:t>Dawn of time - What </a:t>
            </a:r>
            <a:r>
              <a:rPr lang="en-GB" u="sng" dirty="0">
                <a:solidFill>
                  <a:srgbClr val="C00000"/>
                </a:solidFill>
                <a:latin typeface="Kinetic Letters" panose="00000500000000000000" pitchFamily="50" charset="0"/>
              </a:rPr>
              <a:t>changed </a:t>
            </a:r>
            <a:r>
              <a:rPr lang="en-GB" dirty="0">
                <a:solidFill>
                  <a:srgbClr val="C00000"/>
                </a:solidFill>
                <a:latin typeface="Kinetic Letters" panose="00000500000000000000" pitchFamily="50" charset="0"/>
              </a:rPr>
              <a:t>and what </a:t>
            </a:r>
            <a:r>
              <a:rPr lang="en-GB" u="sng" dirty="0">
                <a:solidFill>
                  <a:srgbClr val="C00000"/>
                </a:solidFill>
                <a:latin typeface="Kinetic Letters" panose="00000500000000000000" pitchFamily="50" charset="0"/>
              </a:rPr>
              <a:t>stayed the same</a:t>
            </a:r>
            <a:r>
              <a:rPr lang="en-GB" dirty="0">
                <a:solidFill>
                  <a:srgbClr val="C00000"/>
                </a:solidFill>
                <a:latin typeface="Kinetic Letters" panose="00000500000000000000" pitchFamily="50" charset="0"/>
              </a:rPr>
              <a:t> from Stone Age to Iron Age Britain?</a:t>
            </a:r>
            <a:endParaRPr lang="en-GB" sz="2400" dirty="0">
              <a:solidFill>
                <a:srgbClr val="C00000"/>
              </a:solidFill>
              <a:latin typeface="Kinetic Letters" panose="00000500000000000000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A52E88C-3983-4CF2-A9D2-22D3CF9AA145}"/>
              </a:ext>
            </a:extLst>
          </p:cNvPr>
          <p:cNvSpPr txBox="1"/>
          <p:nvPr/>
        </p:nvSpPr>
        <p:spPr>
          <a:xfrm>
            <a:off x="387248" y="1908427"/>
            <a:ext cx="11417503" cy="646986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en-GB" sz="1600" b="1" dirty="0">
                <a:solidFill>
                  <a:srgbClr val="000000"/>
                </a:solidFill>
                <a:latin typeface="Kinetic Letters" panose="00000500000000000000" pitchFamily="50" charset="0"/>
              </a:rPr>
              <a:t>Knowledge and key information: </a:t>
            </a:r>
            <a:r>
              <a:rPr lang="en-GB" sz="1600" dirty="0">
                <a:solidFill>
                  <a:srgbClr val="000000"/>
                </a:solidFill>
                <a:latin typeface="Kinetic Letters" panose="00000500000000000000" pitchFamily="50" charset="0"/>
              </a:rPr>
              <a:t>We will learn about the different periods of time: </a:t>
            </a:r>
            <a:r>
              <a:rPr lang="en-GB" sz="1600" dirty="0" err="1">
                <a:solidFill>
                  <a:srgbClr val="000000"/>
                </a:solidFill>
                <a:latin typeface="Kinetic Letters" panose="00000500000000000000" pitchFamily="50" charset="0"/>
              </a:rPr>
              <a:t>Paleolithic</a:t>
            </a:r>
            <a:r>
              <a:rPr lang="en-GB" sz="1600" dirty="0">
                <a:solidFill>
                  <a:srgbClr val="000000"/>
                </a:solidFill>
                <a:latin typeface="Kinetic Letters" panose="00000500000000000000" pitchFamily="50" charset="0"/>
              </a:rPr>
              <a:t>, Mesolithic, Neolithic, Bronze Age and Iron Age. We will know that tools became more sophisticated as the periods progressed.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F267BFCC-FFFF-4930-9274-2A03472563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717307"/>
              </p:ext>
            </p:extLst>
          </p:nvPr>
        </p:nvGraphicFramePr>
        <p:xfrm>
          <a:off x="141715" y="3243198"/>
          <a:ext cx="2815493" cy="32497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15493">
                  <a:extLst>
                    <a:ext uri="{9D8B030D-6E8A-4147-A177-3AD203B41FA5}">
                      <a16:colId xmlns:a16="http://schemas.microsoft.com/office/drawing/2014/main" val="3812716163"/>
                    </a:ext>
                  </a:extLst>
                </a:gridCol>
              </a:tblGrid>
              <a:tr h="150649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New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995042"/>
                  </a:ext>
                </a:extLst>
              </a:tr>
              <a:tr h="1790228">
                <a:tc>
                  <a:txBody>
                    <a:bodyPr/>
                    <a:lstStyle/>
                    <a:p>
                      <a:pPr marL="0" marR="50165" lvl="0" indent="0">
                        <a:lnSpc>
                          <a:spcPct val="105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3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Use timelines to place events in order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203200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300" spc="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GB" sz="13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 timelines can be divided in BC and AD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168910" lvl="0" indent="0">
                        <a:lnSpc>
                          <a:spcPct val="105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3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Use words and phrases to show chronology: century, decade, interval, scale, duration, sequence</a:t>
                      </a:r>
                    </a:p>
                    <a:p>
                      <a:pPr marL="0" marR="168910" lvl="0" indent="0">
                        <a:lnSpc>
                          <a:spcPct val="105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3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Use evidence to describe houses and settlements, culture and the way of life, people's beliefs and attitudes and differences between rich and poor.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61595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300" spc="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GB" sz="13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evidence to find out how any of these may have changed during a time period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61595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300" spc="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GB" sz="13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Suggest reasons for why there were differences between periods.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261620" lvl="0" indent="0">
                        <a:lnSpc>
                          <a:spcPct val="99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GB" sz="1300" dirty="0">
                          <a:effectLst/>
                          <a:latin typeface="Kinetic Letters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a range of source material including visits to collate information about the past.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7343975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C71970D0-52B7-4818-B77D-68E9A7624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29" y="60576"/>
            <a:ext cx="863232" cy="863232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B076BE1-C46C-4740-BCDE-55D8A856EA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842114"/>
              </p:ext>
            </p:extLst>
          </p:nvPr>
        </p:nvGraphicFramePr>
        <p:xfrm>
          <a:off x="189207" y="923808"/>
          <a:ext cx="11861076" cy="22828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861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53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Kinetic Letters" panose="00000500000000000000" pitchFamily="50" charset="0"/>
                        </a:rPr>
                        <a:t>Key Events Timeline</a:t>
                      </a:r>
                      <a:endParaRPr lang="en-GB" sz="1200" b="1" dirty="0">
                        <a:effectLst/>
                        <a:latin typeface="Kinetic Letters" panose="00000500000000000000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82" marR="50782" marT="0" marB="0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376C2135-633B-4370-AC17-5151409F3C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063" t="17864" r="17573" b="27593"/>
          <a:stretch/>
        </p:blipFill>
        <p:spPr>
          <a:xfrm>
            <a:off x="7983263" y="4110628"/>
            <a:ext cx="4062228" cy="274737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0D98BC6-340F-4C30-9449-A7EAC4B5842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38" t="63726" r="4896" b="26655"/>
          <a:stretch/>
        </p:blipFill>
        <p:spPr>
          <a:xfrm>
            <a:off x="1879600" y="1178000"/>
            <a:ext cx="8432800" cy="659314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10D8164-1DA9-475E-955D-30B84125B0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1874627"/>
              </p:ext>
            </p:extLst>
          </p:nvPr>
        </p:nvGraphicFramePr>
        <p:xfrm>
          <a:off x="5336151" y="3243198"/>
          <a:ext cx="2562709" cy="366408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62709">
                  <a:extLst>
                    <a:ext uri="{9D8B030D-6E8A-4147-A177-3AD203B41FA5}">
                      <a16:colId xmlns:a16="http://schemas.microsoft.com/office/drawing/2014/main" val="3290826659"/>
                    </a:ext>
                  </a:extLst>
                </a:gridCol>
              </a:tblGrid>
              <a:tr h="24920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Kinetic Letters" panose="00000500000000000000" pitchFamily="50" charset="0"/>
                        </a:rPr>
                        <a:t>Tier 3 Vocabulary</a:t>
                      </a:r>
                      <a:endParaRPr lang="en-GB" sz="11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538038"/>
                  </a:ext>
                </a:extLst>
              </a:tr>
              <a:tr h="415341"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latin typeface="Kinetic Letters" panose="00000500000000000000" pitchFamily="50" charset="0"/>
                        </a:rPr>
                        <a:t>Stone Age</a:t>
                      </a:r>
                      <a:r>
                        <a:rPr lang="en-GB" sz="1050" kern="1200" baseline="0" dirty="0">
                          <a:latin typeface="Kinetic Letters" panose="00000500000000000000" pitchFamily="50" charset="0"/>
                        </a:rPr>
                        <a:t> – A period of time in which people made simple tool, were mostly hunter-gatherers and began to farm and build settlements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6419130"/>
                  </a:ext>
                </a:extLst>
              </a:tr>
              <a:tr h="415341"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latin typeface="Kinetic Letters" panose="00000500000000000000" pitchFamily="50" charset="0"/>
                        </a:rPr>
                        <a:t>Bronze Age – A period of time during which metalwork was</a:t>
                      </a:r>
                      <a:r>
                        <a:rPr lang="en-GB" sz="1050" kern="1200" baseline="0" dirty="0">
                          <a:latin typeface="Kinetic Letters" panose="00000500000000000000" pitchFamily="50" charset="0"/>
                        </a:rPr>
                        <a:t> introduced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508134"/>
                  </a:ext>
                </a:extLst>
              </a:tr>
              <a:tr h="251501"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latin typeface="Kinetic Letters" panose="00000500000000000000" pitchFamily="50" charset="0"/>
                        </a:rPr>
                        <a:t>Iron Age – A period of time in which tools were made of iron 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956647"/>
                  </a:ext>
                </a:extLst>
              </a:tr>
              <a:tr h="581478"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latin typeface="Kinetic Letters" panose="00000500000000000000" pitchFamily="50" charset="0"/>
                        </a:rPr>
                        <a:t>Neolithic</a:t>
                      </a:r>
                      <a:r>
                        <a:rPr lang="en-GB" sz="1050" kern="1200" baseline="0" dirty="0">
                          <a:latin typeface="Kinetic Letters" panose="00000500000000000000" pitchFamily="50" charset="0"/>
                        </a:rPr>
                        <a:t> – The Neolithic is the youngest part of the Stone Age. During this period farming was invented and people started to care for animals such as cows, sheep and pigs.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0090683"/>
                  </a:ext>
                </a:extLst>
              </a:tr>
              <a:tr h="251501"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latin typeface="Kinetic Letters" panose="00000500000000000000" pitchFamily="50" charset="0"/>
                        </a:rPr>
                        <a:t>Flint</a:t>
                      </a:r>
                      <a:r>
                        <a:rPr lang="en-GB" sz="1050" kern="1200" baseline="0" dirty="0">
                          <a:latin typeface="Kinetic Letters" panose="00000500000000000000" pitchFamily="50" charset="0"/>
                        </a:rPr>
                        <a:t> knapping – The art of creating tools by chipping rocks 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034794"/>
                  </a:ext>
                </a:extLst>
              </a:tr>
              <a:tr h="415341"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latin typeface="Kinetic Letters" panose="00000500000000000000" pitchFamily="50" charset="0"/>
                        </a:rPr>
                        <a:t>Hill fort</a:t>
                      </a:r>
                      <a:r>
                        <a:rPr lang="en-GB" sz="1050" kern="1200" baseline="0" dirty="0">
                          <a:latin typeface="Kinetic Letters" panose="00000500000000000000" pitchFamily="50" charset="0"/>
                        </a:rPr>
                        <a:t> – Buildings on top of hills, used as settlements and defensive spaces. 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5969513"/>
                  </a:ext>
                </a:extLst>
              </a:tr>
              <a:tr h="2515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>
                          <a:latin typeface="Kinetic Letters" panose="00000500000000000000" pitchFamily="50" charset="0"/>
                        </a:rPr>
                        <a:t>Archaeologist</a:t>
                      </a:r>
                      <a:r>
                        <a:rPr lang="en-GB" sz="1050" kern="1200" baseline="0" dirty="0">
                          <a:latin typeface="Kinetic Letters" panose="00000500000000000000" pitchFamily="50" charset="0"/>
                        </a:rPr>
                        <a:t> – someone who studies ancient sites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0360332"/>
                  </a:ext>
                </a:extLst>
              </a:tr>
              <a:tr h="251501"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latin typeface="Kinetic Letters" panose="00000500000000000000" pitchFamily="50" charset="0"/>
                        </a:rPr>
                        <a:t>Barrow – Stone</a:t>
                      </a:r>
                      <a:r>
                        <a:rPr lang="en-GB" sz="1050" kern="1200" baseline="0" dirty="0">
                          <a:latin typeface="Kinetic Letters" panose="00000500000000000000" pitchFamily="50" charset="0"/>
                        </a:rPr>
                        <a:t> Age burial site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617418"/>
                  </a:ext>
                </a:extLst>
              </a:tr>
              <a:tr h="4153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>
                          <a:latin typeface="Kinetic Letters" panose="00000500000000000000" pitchFamily="50" charset="0"/>
                        </a:rPr>
                        <a:t>Prehistory – An account of the past from a time before written records began</a:t>
                      </a:r>
                      <a:endParaRPr lang="en-GB" sz="105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8752180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995E8FD8-25CE-4B42-8577-7EB6320208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628129"/>
              </p:ext>
            </p:extLst>
          </p:nvPr>
        </p:nvGraphicFramePr>
        <p:xfrm>
          <a:off x="3016182" y="2593650"/>
          <a:ext cx="2260996" cy="42062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60996">
                  <a:extLst>
                    <a:ext uri="{9D8B030D-6E8A-4147-A177-3AD203B41FA5}">
                      <a16:colId xmlns:a16="http://schemas.microsoft.com/office/drawing/2014/main" val="471829243"/>
                    </a:ext>
                  </a:extLst>
                </a:gridCol>
              </a:tblGrid>
              <a:tr h="24851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Kinetic Letters" panose="00000500000000000000" pitchFamily="50" charset="0"/>
                        </a:rPr>
                        <a:t>Tier</a:t>
                      </a:r>
                      <a:r>
                        <a:rPr lang="en-GB" sz="1200" baseline="0" dirty="0">
                          <a:latin typeface="Kinetic Letters" panose="00000500000000000000" pitchFamily="50" charset="0"/>
                        </a:rPr>
                        <a:t> 2 Vocabulary</a:t>
                      </a:r>
                      <a:endParaRPr lang="en-GB" sz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1504845"/>
                  </a:ext>
                </a:extLst>
              </a:tr>
              <a:tr h="24851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" panose="00000500000000000000" pitchFamily="50" charset="0"/>
                        </a:rPr>
                        <a:t>Clan- Communities that are part of the same tribe 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621346"/>
                  </a:ext>
                </a:extLst>
              </a:tr>
              <a:tr h="24851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" panose="00000500000000000000" pitchFamily="50" charset="0"/>
                        </a:rPr>
                        <a:t>Tribe – A group of people that share common origins 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9187725"/>
                  </a:ext>
                </a:extLst>
              </a:tr>
              <a:tr h="24851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" panose="00000500000000000000" pitchFamily="50" charset="0"/>
                        </a:rPr>
                        <a:t>Settlement – A group of dwellings that form</a:t>
                      </a:r>
                      <a:r>
                        <a:rPr lang="en-GB" sz="1200" kern="1200" baseline="0" dirty="0">
                          <a:latin typeface="Kinetic Letters" panose="00000500000000000000" pitchFamily="50" charset="0"/>
                        </a:rPr>
                        <a:t> a community 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0085600"/>
                  </a:ext>
                </a:extLst>
              </a:tr>
              <a:tr h="4224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latin typeface="Kinetic Letters" panose="00000500000000000000" pitchFamily="50" charset="0"/>
                        </a:rPr>
                        <a:t>Hunter-gatherer</a:t>
                      </a:r>
                      <a:r>
                        <a:rPr lang="en-GB" sz="1200" kern="1200" baseline="0" dirty="0">
                          <a:latin typeface="Kinetic Letters" panose="00000500000000000000" pitchFamily="50" charset="0"/>
                        </a:rPr>
                        <a:t> – People who live by hunting, fishing and collecting wild fruit. 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732299"/>
                  </a:ext>
                </a:extLst>
              </a:tr>
              <a:tr h="3015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latin typeface="Kinetic Letters" panose="00000500000000000000" pitchFamily="50" charset="0"/>
                        </a:rPr>
                        <a:t>Currency</a:t>
                      </a:r>
                      <a:r>
                        <a:rPr lang="en-GB" sz="1200" kern="1200" baseline="0" dirty="0">
                          <a:latin typeface="Kinetic Letters" panose="00000500000000000000" pitchFamily="50" charset="0"/>
                        </a:rPr>
                        <a:t> – something given in exchange of goods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1078735"/>
                  </a:ext>
                </a:extLst>
              </a:tr>
              <a:tr h="422477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" panose="00000500000000000000" pitchFamily="50" charset="0"/>
                        </a:rPr>
                        <a:t>Monument</a:t>
                      </a:r>
                      <a:r>
                        <a:rPr lang="en-GB" sz="1200" kern="1200" baseline="0" dirty="0">
                          <a:latin typeface="Kinetic Letters" panose="00000500000000000000" pitchFamily="50" charset="0"/>
                        </a:rPr>
                        <a:t> – A group of huge stone, often set up in a line or circle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5840763"/>
                  </a:ext>
                </a:extLst>
              </a:tr>
              <a:tr h="4224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latin typeface="Kinetic Letters" panose="00000500000000000000" pitchFamily="50" charset="0"/>
                        </a:rPr>
                        <a:t>Thatched – A thatched house or a</a:t>
                      </a:r>
                      <a:r>
                        <a:rPr lang="en-GB" sz="1200" kern="1200" baseline="0" dirty="0">
                          <a:latin typeface="Kinetic Letters" panose="00000500000000000000" pitchFamily="50" charset="0"/>
                        </a:rPr>
                        <a:t> house with a thatched roof has roof made of straw or reeds. 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5816555"/>
                  </a:ext>
                </a:extLst>
              </a:tr>
              <a:tr h="24851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" panose="00000500000000000000" pitchFamily="50" charset="0"/>
                        </a:rPr>
                        <a:t>Sacrifice – to kill something and offer to</a:t>
                      </a:r>
                      <a:r>
                        <a:rPr lang="en-GB" sz="1200" kern="1200" baseline="0" dirty="0">
                          <a:latin typeface="Kinetic Letters" panose="00000500000000000000" pitchFamily="50" charset="0"/>
                        </a:rPr>
                        <a:t> Gods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938026"/>
                  </a:ext>
                </a:extLst>
              </a:tr>
              <a:tr h="248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latin typeface="Kinetic Letters" panose="00000500000000000000" pitchFamily="50" charset="0"/>
                        </a:rPr>
                        <a:t>Trade – buying</a:t>
                      </a:r>
                      <a:r>
                        <a:rPr lang="en-GB" sz="1200" kern="1200" baseline="0" dirty="0">
                          <a:latin typeface="Kinetic Letters" panose="00000500000000000000" pitchFamily="50" charset="0"/>
                        </a:rPr>
                        <a:t> and selling things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5848834"/>
                  </a:ext>
                </a:extLst>
              </a:tr>
            </a:tbl>
          </a:graphicData>
        </a:graphic>
      </p:graphicFrame>
      <p:pic>
        <p:nvPicPr>
          <p:cNvPr id="31" name="Picture 30">
            <a:extLst>
              <a:ext uri="{FF2B5EF4-FFF2-40B4-BE49-F238E27FC236}">
                <a16:creationId xmlns:a16="http://schemas.microsoft.com/office/drawing/2014/main" id="{71309DC3-AA97-4BA9-9181-014BEDC4BE1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687" t="49096" r="44896" b="32776"/>
          <a:stretch/>
        </p:blipFill>
        <p:spPr>
          <a:xfrm>
            <a:off x="6271845" y="2286114"/>
            <a:ext cx="2689826" cy="90128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334EF37-47E4-40DA-A299-C9F2B18D41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687" t="22950" r="44896" b="57344"/>
          <a:stretch/>
        </p:blipFill>
        <p:spPr>
          <a:xfrm>
            <a:off x="9073949" y="3187399"/>
            <a:ext cx="2689826" cy="97977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847DF2E-1EF8-4FED-BFFD-19CFE37D4F5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687" t="74300" r="44896" b="7572"/>
          <a:stretch/>
        </p:blipFill>
        <p:spPr>
          <a:xfrm>
            <a:off x="9073949" y="2296729"/>
            <a:ext cx="2689826" cy="901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719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431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Kinetic Letters</vt:lpstr>
      <vt:lpstr>Kinetic Letters Joined</vt:lpstr>
      <vt:lpstr>Symbol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Lesley-Ann Blackhurst</dc:creator>
  <cp:lastModifiedBy>Neisha Nnebi</cp:lastModifiedBy>
  <cp:revision>34</cp:revision>
  <dcterms:created xsi:type="dcterms:W3CDTF">2023-07-12T12:21:00Z</dcterms:created>
  <dcterms:modified xsi:type="dcterms:W3CDTF">2024-09-09T19:21:09Z</dcterms:modified>
</cp:coreProperties>
</file>