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0000"/>
    <a:srgbClr val="990033"/>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67" d="100"/>
          <a:sy n="67" d="100"/>
        </p:scale>
        <p:origin x="644" y="4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5D7C65-909D-427C-B1B6-74503B06A0E6}"/>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004E9EE3-9353-4D10-9002-6EC8720BB7F0}"/>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C6035D16-7027-4716-B04F-78D24C99E1D3}"/>
              </a:ext>
            </a:extLst>
          </p:cNvPr>
          <p:cNvSpPr>
            <a:spLocks noGrp="1"/>
          </p:cNvSpPr>
          <p:nvPr>
            <p:ph type="dt" sz="half" idx="10"/>
          </p:nvPr>
        </p:nvSpPr>
        <p:spPr/>
        <p:txBody>
          <a:bodyPr/>
          <a:lstStyle/>
          <a:p>
            <a:fld id="{68C53354-24EC-4A32-AB18-602C7A9D13A4}" type="datetimeFigureOut">
              <a:rPr lang="en-GB" smtClean="0"/>
              <a:t>06/12/2023</a:t>
            </a:fld>
            <a:endParaRPr lang="en-GB"/>
          </a:p>
        </p:txBody>
      </p:sp>
      <p:sp>
        <p:nvSpPr>
          <p:cNvPr id="5" name="Footer Placeholder 4">
            <a:extLst>
              <a:ext uri="{FF2B5EF4-FFF2-40B4-BE49-F238E27FC236}">
                <a16:creationId xmlns:a16="http://schemas.microsoft.com/office/drawing/2014/main" id="{DE3F0B44-DBA2-4E4F-8AF1-A2728B717A5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DA93841-EAB2-47E5-A385-676FF7293B06}"/>
              </a:ext>
            </a:extLst>
          </p:cNvPr>
          <p:cNvSpPr>
            <a:spLocks noGrp="1"/>
          </p:cNvSpPr>
          <p:nvPr>
            <p:ph type="sldNum" sz="quarter" idx="12"/>
          </p:nvPr>
        </p:nvSpPr>
        <p:spPr/>
        <p:txBody>
          <a:bodyPr/>
          <a:lstStyle/>
          <a:p>
            <a:fld id="{439812F5-DAB3-4D27-AB9B-32BCBE44EC9E}" type="slidenum">
              <a:rPr lang="en-GB" smtClean="0"/>
              <a:t>‹#›</a:t>
            </a:fld>
            <a:endParaRPr lang="en-GB"/>
          </a:p>
        </p:txBody>
      </p:sp>
    </p:spTree>
    <p:extLst>
      <p:ext uri="{BB962C8B-B14F-4D97-AF65-F5344CB8AC3E}">
        <p14:creationId xmlns:p14="http://schemas.microsoft.com/office/powerpoint/2010/main" val="418919108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182E1E-DFF0-486E-9C06-B5185BEFB19A}"/>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DD7FF6BF-2D74-4CFB-891B-88DA7AD19057}"/>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924023D-EF26-45D0-A570-1FAEE63D9663}"/>
              </a:ext>
            </a:extLst>
          </p:cNvPr>
          <p:cNvSpPr>
            <a:spLocks noGrp="1"/>
          </p:cNvSpPr>
          <p:nvPr>
            <p:ph type="dt" sz="half" idx="10"/>
          </p:nvPr>
        </p:nvSpPr>
        <p:spPr/>
        <p:txBody>
          <a:bodyPr/>
          <a:lstStyle/>
          <a:p>
            <a:fld id="{68C53354-24EC-4A32-AB18-602C7A9D13A4}" type="datetimeFigureOut">
              <a:rPr lang="en-GB" smtClean="0"/>
              <a:t>06/12/2023</a:t>
            </a:fld>
            <a:endParaRPr lang="en-GB"/>
          </a:p>
        </p:txBody>
      </p:sp>
      <p:sp>
        <p:nvSpPr>
          <p:cNvPr id="5" name="Footer Placeholder 4">
            <a:extLst>
              <a:ext uri="{FF2B5EF4-FFF2-40B4-BE49-F238E27FC236}">
                <a16:creationId xmlns:a16="http://schemas.microsoft.com/office/drawing/2014/main" id="{7EF61D3B-B442-43C9-81D0-2F43F8D4A81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91ABEFE-30C5-410A-B02D-2E0C24B8AC92}"/>
              </a:ext>
            </a:extLst>
          </p:cNvPr>
          <p:cNvSpPr>
            <a:spLocks noGrp="1"/>
          </p:cNvSpPr>
          <p:nvPr>
            <p:ph type="sldNum" sz="quarter" idx="12"/>
          </p:nvPr>
        </p:nvSpPr>
        <p:spPr/>
        <p:txBody>
          <a:bodyPr/>
          <a:lstStyle/>
          <a:p>
            <a:fld id="{439812F5-DAB3-4D27-AB9B-32BCBE44EC9E}" type="slidenum">
              <a:rPr lang="en-GB" smtClean="0"/>
              <a:t>‹#›</a:t>
            </a:fld>
            <a:endParaRPr lang="en-GB"/>
          </a:p>
        </p:txBody>
      </p:sp>
    </p:spTree>
    <p:extLst>
      <p:ext uri="{BB962C8B-B14F-4D97-AF65-F5344CB8AC3E}">
        <p14:creationId xmlns:p14="http://schemas.microsoft.com/office/powerpoint/2010/main" val="359028773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08C990-9483-4E23-A948-42206CF6D4CA}"/>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A47B4247-3A77-40E8-9531-696D67B48AC5}"/>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4C826DC8-ACD6-4D44-A6A7-99D6E54CA47D}"/>
              </a:ext>
            </a:extLst>
          </p:cNvPr>
          <p:cNvSpPr>
            <a:spLocks noGrp="1"/>
          </p:cNvSpPr>
          <p:nvPr>
            <p:ph type="dt" sz="half" idx="10"/>
          </p:nvPr>
        </p:nvSpPr>
        <p:spPr/>
        <p:txBody>
          <a:bodyPr/>
          <a:lstStyle/>
          <a:p>
            <a:fld id="{68C53354-24EC-4A32-AB18-602C7A9D13A4}" type="datetimeFigureOut">
              <a:rPr lang="en-GB" smtClean="0"/>
              <a:t>06/12/2023</a:t>
            </a:fld>
            <a:endParaRPr lang="en-GB"/>
          </a:p>
        </p:txBody>
      </p:sp>
      <p:sp>
        <p:nvSpPr>
          <p:cNvPr id="5" name="Footer Placeholder 4">
            <a:extLst>
              <a:ext uri="{FF2B5EF4-FFF2-40B4-BE49-F238E27FC236}">
                <a16:creationId xmlns:a16="http://schemas.microsoft.com/office/drawing/2014/main" id="{133C9412-0F94-45D2-979B-2C217D58A08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DBA9DA1-5916-4E5E-8126-A1669221292D}"/>
              </a:ext>
            </a:extLst>
          </p:cNvPr>
          <p:cNvSpPr>
            <a:spLocks noGrp="1"/>
          </p:cNvSpPr>
          <p:nvPr>
            <p:ph type="sldNum" sz="quarter" idx="12"/>
          </p:nvPr>
        </p:nvSpPr>
        <p:spPr/>
        <p:txBody>
          <a:bodyPr/>
          <a:lstStyle/>
          <a:p>
            <a:fld id="{439812F5-DAB3-4D27-AB9B-32BCBE44EC9E}" type="slidenum">
              <a:rPr lang="en-GB" smtClean="0"/>
              <a:t>‹#›</a:t>
            </a:fld>
            <a:endParaRPr lang="en-GB"/>
          </a:p>
        </p:txBody>
      </p:sp>
    </p:spTree>
    <p:extLst>
      <p:ext uri="{BB962C8B-B14F-4D97-AF65-F5344CB8AC3E}">
        <p14:creationId xmlns:p14="http://schemas.microsoft.com/office/powerpoint/2010/main" val="321938091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C0D58C-9909-438E-B11F-13BCDCDDBA9C}"/>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107133A6-FDAC-4440-9839-390D511F57BB}"/>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E9D13E8D-6C15-4944-9E49-FCBAFCE6F6A1}"/>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3009445D-AE8A-4C86-B60F-1253BDE7B514}"/>
              </a:ext>
            </a:extLst>
          </p:cNvPr>
          <p:cNvSpPr>
            <a:spLocks noGrp="1"/>
          </p:cNvSpPr>
          <p:nvPr>
            <p:ph type="dt" sz="half" idx="10"/>
          </p:nvPr>
        </p:nvSpPr>
        <p:spPr/>
        <p:txBody>
          <a:bodyPr/>
          <a:lstStyle/>
          <a:p>
            <a:fld id="{68C53354-24EC-4A32-AB18-602C7A9D13A4}" type="datetimeFigureOut">
              <a:rPr lang="en-GB" smtClean="0"/>
              <a:t>06/12/2023</a:t>
            </a:fld>
            <a:endParaRPr lang="en-GB"/>
          </a:p>
        </p:txBody>
      </p:sp>
      <p:sp>
        <p:nvSpPr>
          <p:cNvPr id="6" name="Footer Placeholder 5">
            <a:extLst>
              <a:ext uri="{FF2B5EF4-FFF2-40B4-BE49-F238E27FC236}">
                <a16:creationId xmlns:a16="http://schemas.microsoft.com/office/drawing/2014/main" id="{45C2DFB7-E5A9-48D8-BCB0-9979D89F65A8}"/>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6521E7A-C627-434D-B23B-8E69EE8DF3AD}"/>
              </a:ext>
            </a:extLst>
          </p:cNvPr>
          <p:cNvSpPr>
            <a:spLocks noGrp="1"/>
          </p:cNvSpPr>
          <p:nvPr>
            <p:ph type="sldNum" sz="quarter" idx="12"/>
          </p:nvPr>
        </p:nvSpPr>
        <p:spPr/>
        <p:txBody>
          <a:bodyPr/>
          <a:lstStyle/>
          <a:p>
            <a:fld id="{439812F5-DAB3-4D27-AB9B-32BCBE44EC9E}" type="slidenum">
              <a:rPr lang="en-GB" smtClean="0"/>
              <a:t>‹#›</a:t>
            </a:fld>
            <a:endParaRPr lang="en-GB"/>
          </a:p>
        </p:txBody>
      </p:sp>
    </p:spTree>
    <p:extLst>
      <p:ext uri="{BB962C8B-B14F-4D97-AF65-F5344CB8AC3E}">
        <p14:creationId xmlns:p14="http://schemas.microsoft.com/office/powerpoint/2010/main" val="49738308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E43BC2-567B-4AF2-9B03-DB7D7FDBF311}"/>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461088F-5EBC-414D-9AF7-50A74A04C9A5}"/>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6B9B2FA4-41F4-4A4F-93B0-6DDF4376B8BC}"/>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D9750683-C2B7-4DD7-9163-7D900FF56826}"/>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08B57EAD-18C5-458E-806A-8DEAF567943B}"/>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B28462F8-E75E-421E-A5DF-FBD728D44BCE}"/>
              </a:ext>
            </a:extLst>
          </p:cNvPr>
          <p:cNvSpPr>
            <a:spLocks noGrp="1"/>
          </p:cNvSpPr>
          <p:nvPr>
            <p:ph type="dt" sz="half" idx="10"/>
          </p:nvPr>
        </p:nvSpPr>
        <p:spPr/>
        <p:txBody>
          <a:bodyPr/>
          <a:lstStyle/>
          <a:p>
            <a:fld id="{68C53354-24EC-4A32-AB18-602C7A9D13A4}" type="datetimeFigureOut">
              <a:rPr lang="en-GB" smtClean="0"/>
              <a:t>06/12/2023</a:t>
            </a:fld>
            <a:endParaRPr lang="en-GB"/>
          </a:p>
        </p:txBody>
      </p:sp>
      <p:sp>
        <p:nvSpPr>
          <p:cNvPr id="8" name="Footer Placeholder 7">
            <a:extLst>
              <a:ext uri="{FF2B5EF4-FFF2-40B4-BE49-F238E27FC236}">
                <a16:creationId xmlns:a16="http://schemas.microsoft.com/office/drawing/2014/main" id="{EE258E35-5E0D-4052-871B-BA0D1F3FB4F1}"/>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2CCC832B-A148-4AE3-BC47-C62E7E38DDCE}"/>
              </a:ext>
            </a:extLst>
          </p:cNvPr>
          <p:cNvSpPr>
            <a:spLocks noGrp="1"/>
          </p:cNvSpPr>
          <p:nvPr>
            <p:ph type="sldNum" sz="quarter" idx="12"/>
          </p:nvPr>
        </p:nvSpPr>
        <p:spPr/>
        <p:txBody>
          <a:bodyPr/>
          <a:lstStyle/>
          <a:p>
            <a:fld id="{439812F5-DAB3-4D27-AB9B-32BCBE44EC9E}" type="slidenum">
              <a:rPr lang="en-GB" smtClean="0"/>
              <a:t>‹#›</a:t>
            </a:fld>
            <a:endParaRPr lang="en-GB"/>
          </a:p>
        </p:txBody>
      </p:sp>
    </p:spTree>
    <p:extLst>
      <p:ext uri="{BB962C8B-B14F-4D97-AF65-F5344CB8AC3E}">
        <p14:creationId xmlns:p14="http://schemas.microsoft.com/office/powerpoint/2010/main" val="115063241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8B0F41-FFF9-4302-ADAF-AEF277C48D1E}"/>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7962914A-5660-4F4F-A1FB-F53D7F73B930}"/>
              </a:ext>
            </a:extLst>
          </p:cNvPr>
          <p:cNvSpPr>
            <a:spLocks noGrp="1"/>
          </p:cNvSpPr>
          <p:nvPr>
            <p:ph type="dt" sz="half" idx="10"/>
          </p:nvPr>
        </p:nvSpPr>
        <p:spPr/>
        <p:txBody>
          <a:bodyPr/>
          <a:lstStyle/>
          <a:p>
            <a:fld id="{68C53354-24EC-4A32-AB18-602C7A9D13A4}" type="datetimeFigureOut">
              <a:rPr lang="en-GB" smtClean="0"/>
              <a:t>06/12/2023</a:t>
            </a:fld>
            <a:endParaRPr lang="en-GB"/>
          </a:p>
        </p:txBody>
      </p:sp>
      <p:sp>
        <p:nvSpPr>
          <p:cNvPr id="4" name="Footer Placeholder 3">
            <a:extLst>
              <a:ext uri="{FF2B5EF4-FFF2-40B4-BE49-F238E27FC236}">
                <a16:creationId xmlns:a16="http://schemas.microsoft.com/office/drawing/2014/main" id="{0C903193-9551-4B5E-9199-5B70826A3CD9}"/>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B3B1949A-2BAF-476E-A14F-13309BE44C42}"/>
              </a:ext>
            </a:extLst>
          </p:cNvPr>
          <p:cNvSpPr>
            <a:spLocks noGrp="1"/>
          </p:cNvSpPr>
          <p:nvPr>
            <p:ph type="sldNum" sz="quarter" idx="12"/>
          </p:nvPr>
        </p:nvSpPr>
        <p:spPr/>
        <p:txBody>
          <a:bodyPr/>
          <a:lstStyle/>
          <a:p>
            <a:fld id="{439812F5-DAB3-4D27-AB9B-32BCBE44EC9E}" type="slidenum">
              <a:rPr lang="en-GB" smtClean="0"/>
              <a:t>‹#›</a:t>
            </a:fld>
            <a:endParaRPr lang="en-GB"/>
          </a:p>
        </p:txBody>
      </p:sp>
    </p:spTree>
    <p:extLst>
      <p:ext uri="{BB962C8B-B14F-4D97-AF65-F5344CB8AC3E}">
        <p14:creationId xmlns:p14="http://schemas.microsoft.com/office/powerpoint/2010/main" val="389463369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EB987578-5215-43E4-B92E-485792B5DC8E}"/>
              </a:ext>
            </a:extLst>
          </p:cNvPr>
          <p:cNvSpPr>
            <a:spLocks noGrp="1"/>
          </p:cNvSpPr>
          <p:nvPr>
            <p:ph type="dt" sz="half" idx="10"/>
          </p:nvPr>
        </p:nvSpPr>
        <p:spPr/>
        <p:txBody>
          <a:bodyPr/>
          <a:lstStyle/>
          <a:p>
            <a:fld id="{68C53354-24EC-4A32-AB18-602C7A9D13A4}" type="datetimeFigureOut">
              <a:rPr lang="en-GB" smtClean="0"/>
              <a:t>06/12/2023</a:t>
            </a:fld>
            <a:endParaRPr lang="en-GB"/>
          </a:p>
        </p:txBody>
      </p:sp>
      <p:sp>
        <p:nvSpPr>
          <p:cNvPr id="3" name="Footer Placeholder 2">
            <a:extLst>
              <a:ext uri="{FF2B5EF4-FFF2-40B4-BE49-F238E27FC236}">
                <a16:creationId xmlns:a16="http://schemas.microsoft.com/office/drawing/2014/main" id="{019C3584-4EE8-4A82-927B-82D079CB6EF7}"/>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D8E39821-B2E1-4EE1-94A4-A44635270855}"/>
              </a:ext>
            </a:extLst>
          </p:cNvPr>
          <p:cNvSpPr>
            <a:spLocks noGrp="1"/>
          </p:cNvSpPr>
          <p:nvPr>
            <p:ph type="sldNum" sz="quarter" idx="12"/>
          </p:nvPr>
        </p:nvSpPr>
        <p:spPr/>
        <p:txBody>
          <a:bodyPr/>
          <a:lstStyle/>
          <a:p>
            <a:fld id="{439812F5-DAB3-4D27-AB9B-32BCBE44EC9E}" type="slidenum">
              <a:rPr lang="en-GB" smtClean="0"/>
              <a:t>‹#›</a:t>
            </a:fld>
            <a:endParaRPr lang="en-GB"/>
          </a:p>
        </p:txBody>
      </p:sp>
    </p:spTree>
    <p:extLst>
      <p:ext uri="{BB962C8B-B14F-4D97-AF65-F5344CB8AC3E}">
        <p14:creationId xmlns:p14="http://schemas.microsoft.com/office/powerpoint/2010/main" val="35543301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7357A0-4F3E-466D-AC98-460AA3A20C5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425B100C-5F4D-4A6E-9565-BAF0C40E5EA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4007CF9E-9E23-4C14-B18C-D5BE65B30C8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15516070-8F53-4006-9664-394E0031D5AE}"/>
              </a:ext>
            </a:extLst>
          </p:cNvPr>
          <p:cNvSpPr>
            <a:spLocks noGrp="1"/>
          </p:cNvSpPr>
          <p:nvPr>
            <p:ph type="dt" sz="half" idx="10"/>
          </p:nvPr>
        </p:nvSpPr>
        <p:spPr/>
        <p:txBody>
          <a:bodyPr/>
          <a:lstStyle/>
          <a:p>
            <a:fld id="{68C53354-24EC-4A32-AB18-602C7A9D13A4}" type="datetimeFigureOut">
              <a:rPr lang="en-GB" smtClean="0"/>
              <a:t>06/12/2023</a:t>
            </a:fld>
            <a:endParaRPr lang="en-GB"/>
          </a:p>
        </p:txBody>
      </p:sp>
      <p:sp>
        <p:nvSpPr>
          <p:cNvPr id="6" name="Footer Placeholder 5">
            <a:extLst>
              <a:ext uri="{FF2B5EF4-FFF2-40B4-BE49-F238E27FC236}">
                <a16:creationId xmlns:a16="http://schemas.microsoft.com/office/drawing/2014/main" id="{F9EE2156-C501-443D-88AB-EC6DAABB779E}"/>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03E3A180-4D3E-414C-9704-C757945852F3}"/>
              </a:ext>
            </a:extLst>
          </p:cNvPr>
          <p:cNvSpPr>
            <a:spLocks noGrp="1"/>
          </p:cNvSpPr>
          <p:nvPr>
            <p:ph type="sldNum" sz="quarter" idx="12"/>
          </p:nvPr>
        </p:nvSpPr>
        <p:spPr/>
        <p:txBody>
          <a:bodyPr/>
          <a:lstStyle/>
          <a:p>
            <a:fld id="{439812F5-DAB3-4D27-AB9B-32BCBE44EC9E}" type="slidenum">
              <a:rPr lang="en-GB" smtClean="0"/>
              <a:t>‹#›</a:t>
            </a:fld>
            <a:endParaRPr lang="en-GB"/>
          </a:p>
        </p:txBody>
      </p:sp>
    </p:spTree>
    <p:extLst>
      <p:ext uri="{BB962C8B-B14F-4D97-AF65-F5344CB8AC3E}">
        <p14:creationId xmlns:p14="http://schemas.microsoft.com/office/powerpoint/2010/main" val="286818752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41512F-FE79-40E2-87DF-9B9F981A7860}"/>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DD123790-CBEB-493C-B902-4FA99587B79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7BAD64B2-9248-4138-BCCE-7BF4AAD15E5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4AB111A5-9F74-4296-830D-24434927F2EC}"/>
              </a:ext>
            </a:extLst>
          </p:cNvPr>
          <p:cNvSpPr>
            <a:spLocks noGrp="1"/>
          </p:cNvSpPr>
          <p:nvPr>
            <p:ph type="dt" sz="half" idx="10"/>
          </p:nvPr>
        </p:nvSpPr>
        <p:spPr/>
        <p:txBody>
          <a:bodyPr/>
          <a:lstStyle/>
          <a:p>
            <a:fld id="{68C53354-24EC-4A32-AB18-602C7A9D13A4}" type="datetimeFigureOut">
              <a:rPr lang="en-GB" smtClean="0"/>
              <a:t>06/12/2023</a:t>
            </a:fld>
            <a:endParaRPr lang="en-GB"/>
          </a:p>
        </p:txBody>
      </p:sp>
      <p:sp>
        <p:nvSpPr>
          <p:cNvPr id="6" name="Footer Placeholder 5">
            <a:extLst>
              <a:ext uri="{FF2B5EF4-FFF2-40B4-BE49-F238E27FC236}">
                <a16:creationId xmlns:a16="http://schemas.microsoft.com/office/drawing/2014/main" id="{86483F06-C5D0-4307-A19F-AE2CE62D6D31}"/>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08AFACA9-801B-4CB1-911E-374EEBBBBA48}"/>
              </a:ext>
            </a:extLst>
          </p:cNvPr>
          <p:cNvSpPr>
            <a:spLocks noGrp="1"/>
          </p:cNvSpPr>
          <p:nvPr>
            <p:ph type="sldNum" sz="quarter" idx="12"/>
          </p:nvPr>
        </p:nvSpPr>
        <p:spPr/>
        <p:txBody>
          <a:bodyPr/>
          <a:lstStyle/>
          <a:p>
            <a:fld id="{439812F5-DAB3-4D27-AB9B-32BCBE44EC9E}" type="slidenum">
              <a:rPr lang="en-GB" smtClean="0"/>
              <a:t>‹#›</a:t>
            </a:fld>
            <a:endParaRPr lang="en-GB"/>
          </a:p>
        </p:txBody>
      </p:sp>
    </p:spTree>
    <p:extLst>
      <p:ext uri="{BB962C8B-B14F-4D97-AF65-F5344CB8AC3E}">
        <p14:creationId xmlns:p14="http://schemas.microsoft.com/office/powerpoint/2010/main" val="335851972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796E73-0BEA-448A-B181-B692C2A4F993}"/>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BF2ED27C-A04C-48C1-8D07-B989064E8E65}"/>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AC2BFE8-0D73-4999-B25D-4A41A6E19CCA}"/>
              </a:ext>
            </a:extLst>
          </p:cNvPr>
          <p:cNvSpPr>
            <a:spLocks noGrp="1"/>
          </p:cNvSpPr>
          <p:nvPr>
            <p:ph type="dt" sz="half" idx="10"/>
          </p:nvPr>
        </p:nvSpPr>
        <p:spPr/>
        <p:txBody>
          <a:bodyPr/>
          <a:lstStyle/>
          <a:p>
            <a:fld id="{68C53354-24EC-4A32-AB18-602C7A9D13A4}" type="datetimeFigureOut">
              <a:rPr lang="en-GB" smtClean="0"/>
              <a:t>06/12/2023</a:t>
            </a:fld>
            <a:endParaRPr lang="en-GB"/>
          </a:p>
        </p:txBody>
      </p:sp>
      <p:sp>
        <p:nvSpPr>
          <p:cNvPr id="5" name="Footer Placeholder 4">
            <a:extLst>
              <a:ext uri="{FF2B5EF4-FFF2-40B4-BE49-F238E27FC236}">
                <a16:creationId xmlns:a16="http://schemas.microsoft.com/office/drawing/2014/main" id="{40C232D9-F61F-4BBE-B16E-6F66B34C62F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7810C34-E129-4F67-90E2-93BC086D4DD6}"/>
              </a:ext>
            </a:extLst>
          </p:cNvPr>
          <p:cNvSpPr>
            <a:spLocks noGrp="1"/>
          </p:cNvSpPr>
          <p:nvPr>
            <p:ph type="sldNum" sz="quarter" idx="12"/>
          </p:nvPr>
        </p:nvSpPr>
        <p:spPr/>
        <p:txBody>
          <a:bodyPr/>
          <a:lstStyle/>
          <a:p>
            <a:fld id="{439812F5-DAB3-4D27-AB9B-32BCBE44EC9E}" type="slidenum">
              <a:rPr lang="en-GB" smtClean="0"/>
              <a:t>‹#›</a:t>
            </a:fld>
            <a:endParaRPr lang="en-GB"/>
          </a:p>
        </p:txBody>
      </p:sp>
    </p:spTree>
    <p:extLst>
      <p:ext uri="{BB962C8B-B14F-4D97-AF65-F5344CB8AC3E}">
        <p14:creationId xmlns:p14="http://schemas.microsoft.com/office/powerpoint/2010/main" val="360969044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374CD539-EC18-420D-97F7-0FEF8154C6A4}"/>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9AC30703-C915-431A-8ED3-4FE90D592AC9}"/>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0E70333-852C-4B45-875B-F8E6574FD906}"/>
              </a:ext>
            </a:extLst>
          </p:cNvPr>
          <p:cNvSpPr>
            <a:spLocks noGrp="1"/>
          </p:cNvSpPr>
          <p:nvPr>
            <p:ph type="dt" sz="half" idx="10"/>
          </p:nvPr>
        </p:nvSpPr>
        <p:spPr/>
        <p:txBody>
          <a:bodyPr/>
          <a:lstStyle/>
          <a:p>
            <a:fld id="{68C53354-24EC-4A32-AB18-602C7A9D13A4}" type="datetimeFigureOut">
              <a:rPr lang="en-GB" smtClean="0"/>
              <a:t>06/12/2023</a:t>
            </a:fld>
            <a:endParaRPr lang="en-GB"/>
          </a:p>
        </p:txBody>
      </p:sp>
      <p:sp>
        <p:nvSpPr>
          <p:cNvPr id="5" name="Footer Placeholder 4">
            <a:extLst>
              <a:ext uri="{FF2B5EF4-FFF2-40B4-BE49-F238E27FC236}">
                <a16:creationId xmlns:a16="http://schemas.microsoft.com/office/drawing/2014/main" id="{CE1880D4-9EEE-437C-8561-9DE2998FAA5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2B219DC-A6C3-4739-966D-E931D09191D5}"/>
              </a:ext>
            </a:extLst>
          </p:cNvPr>
          <p:cNvSpPr>
            <a:spLocks noGrp="1"/>
          </p:cNvSpPr>
          <p:nvPr>
            <p:ph type="sldNum" sz="quarter" idx="12"/>
          </p:nvPr>
        </p:nvSpPr>
        <p:spPr/>
        <p:txBody>
          <a:bodyPr/>
          <a:lstStyle/>
          <a:p>
            <a:fld id="{439812F5-DAB3-4D27-AB9B-32BCBE44EC9E}" type="slidenum">
              <a:rPr lang="en-GB" smtClean="0"/>
              <a:t>‹#›</a:t>
            </a:fld>
            <a:endParaRPr lang="en-GB"/>
          </a:p>
        </p:txBody>
      </p:sp>
    </p:spTree>
    <p:extLst>
      <p:ext uri="{BB962C8B-B14F-4D97-AF65-F5344CB8AC3E}">
        <p14:creationId xmlns:p14="http://schemas.microsoft.com/office/powerpoint/2010/main" val="306338249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359BB5D-0861-4694-81B7-A740D053F852}"/>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1881199-63DC-43EF-86E4-17CFFF4DC81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5BF6CBD-91A2-449D-9F17-7ED469FE660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8C53354-24EC-4A32-AB18-602C7A9D13A4}" type="datetimeFigureOut">
              <a:rPr lang="en-GB" smtClean="0"/>
              <a:t>06/12/2023</a:t>
            </a:fld>
            <a:endParaRPr lang="en-GB"/>
          </a:p>
        </p:txBody>
      </p:sp>
      <p:sp>
        <p:nvSpPr>
          <p:cNvPr id="5" name="Footer Placeholder 4">
            <a:extLst>
              <a:ext uri="{FF2B5EF4-FFF2-40B4-BE49-F238E27FC236}">
                <a16:creationId xmlns:a16="http://schemas.microsoft.com/office/drawing/2014/main" id="{CBCF8BCF-B17E-405F-B31A-4144A59B41D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363F7BF1-B0A8-4245-B139-CC24D649C825}"/>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39812F5-DAB3-4D27-AB9B-32BCBE44EC9E}" type="slidenum">
              <a:rPr lang="en-GB" smtClean="0"/>
              <a:t>‹#›</a:t>
            </a:fld>
            <a:endParaRPr lang="en-GB"/>
          </a:p>
        </p:txBody>
      </p:sp>
    </p:spTree>
    <p:extLst>
      <p:ext uri="{BB962C8B-B14F-4D97-AF65-F5344CB8AC3E}">
        <p14:creationId xmlns:p14="http://schemas.microsoft.com/office/powerpoint/2010/main" val="287111596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EE1A1DDF-700C-4F1E-A85F-0822DE0A48DE}"/>
              </a:ext>
            </a:extLst>
          </p:cNvPr>
          <p:cNvSpPr txBox="1"/>
          <p:nvPr/>
        </p:nvSpPr>
        <p:spPr>
          <a:xfrm>
            <a:off x="1464029" y="291501"/>
            <a:ext cx="2754127" cy="476726"/>
          </a:xfrm>
          <a:prstGeom prst="roundRect">
            <a:avLst/>
          </a:prstGeom>
          <a:solidFill>
            <a:schemeClr val="bg1">
              <a:lumMod val="95000"/>
            </a:schemeClr>
          </a:solidFill>
        </p:spPr>
        <p:style>
          <a:lnRef idx="2">
            <a:schemeClr val="accent4"/>
          </a:lnRef>
          <a:fillRef idx="1">
            <a:schemeClr val="lt1"/>
          </a:fillRef>
          <a:effectRef idx="0">
            <a:schemeClr val="accent4"/>
          </a:effectRef>
          <a:fontRef idx="minor">
            <a:schemeClr val="dk1"/>
          </a:fontRef>
        </p:style>
        <p:txBody>
          <a:bodyPr wrap="square" rtlCol="0">
            <a:spAutoFit/>
          </a:bodyPr>
          <a:lstStyle/>
          <a:p>
            <a:pPr algn="ctr"/>
            <a:r>
              <a:rPr lang="en-GB" sz="2200" dirty="0">
                <a:solidFill>
                  <a:srgbClr val="C00000"/>
                </a:solidFill>
                <a:latin typeface="Kinetic Letters" panose="00000500000000000000" pitchFamily="50" charset="0"/>
              </a:rPr>
              <a:t>History Knowledge Organiser </a:t>
            </a:r>
          </a:p>
        </p:txBody>
      </p:sp>
      <p:sp>
        <p:nvSpPr>
          <p:cNvPr id="15" name="TextBox 14">
            <a:extLst>
              <a:ext uri="{FF2B5EF4-FFF2-40B4-BE49-F238E27FC236}">
                <a16:creationId xmlns:a16="http://schemas.microsoft.com/office/drawing/2014/main" id="{F808095B-957D-4F8F-B3FC-472846767FEF}"/>
              </a:ext>
            </a:extLst>
          </p:cNvPr>
          <p:cNvSpPr txBox="1"/>
          <p:nvPr/>
        </p:nvSpPr>
        <p:spPr>
          <a:xfrm>
            <a:off x="4249625" y="263402"/>
            <a:ext cx="2676359" cy="510778"/>
          </a:xfrm>
          <a:prstGeom prst="roundRect">
            <a:avLst/>
          </a:prstGeom>
          <a:solidFill>
            <a:schemeClr val="bg1">
              <a:lumMod val="95000"/>
            </a:schemeClr>
          </a:solidFill>
        </p:spPr>
        <p:style>
          <a:lnRef idx="2">
            <a:schemeClr val="accent4"/>
          </a:lnRef>
          <a:fillRef idx="1">
            <a:schemeClr val="lt1"/>
          </a:fillRef>
          <a:effectRef idx="0">
            <a:schemeClr val="accent4"/>
          </a:effectRef>
          <a:fontRef idx="minor">
            <a:schemeClr val="dk1"/>
          </a:fontRef>
        </p:style>
        <p:txBody>
          <a:bodyPr wrap="square" rtlCol="0">
            <a:spAutoFit/>
          </a:bodyPr>
          <a:lstStyle/>
          <a:p>
            <a:r>
              <a:rPr lang="en-GB" sz="2400" dirty="0">
                <a:solidFill>
                  <a:srgbClr val="C00000"/>
                </a:solidFill>
                <a:latin typeface="Kinetic Letters" panose="00000500000000000000" pitchFamily="50" charset="0"/>
              </a:rPr>
              <a:t>Year 6 – Spring Term 1</a:t>
            </a:r>
          </a:p>
        </p:txBody>
      </p:sp>
      <p:sp>
        <p:nvSpPr>
          <p:cNvPr id="16" name="TextBox 15">
            <a:extLst>
              <a:ext uri="{FF2B5EF4-FFF2-40B4-BE49-F238E27FC236}">
                <a16:creationId xmlns:a16="http://schemas.microsoft.com/office/drawing/2014/main" id="{0FC0D41D-F785-4C0C-AADA-67D30D5865BC}"/>
              </a:ext>
            </a:extLst>
          </p:cNvPr>
          <p:cNvSpPr txBox="1"/>
          <p:nvPr/>
        </p:nvSpPr>
        <p:spPr>
          <a:xfrm>
            <a:off x="6957451" y="161246"/>
            <a:ext cx="5092831" cy="715089"/>
          </a:xfrm>
          <a:prstGeom prst="roundRect">
            <a:avLst/>
          </a:prstGeom>
          <a:solidFill>
            <a:schemeClr val="bg1">
              <a:lumMod val="95000"/>
            </a:schemeClr>
          </a:solidFill>
        </p:spPr>
        <p:style>
          <a:lnRef idx="2">
            <a:schemeClr val="accent4"/>
          </a:lnRef>
          <a:fillRef idx="1">
            <a:schemeClr val="lt1"/>
          </a:fillRef>
          <a:effectRef idx="0">
            <a:schemeClr val="accent4"/>
          </a:effectRef>
          <a:fontRef idx="minor">
            <a:schemeClr val="dk1"/>
          </a:fontRef>
        </p:style>
        <p:txBody>
          <a:bodyPr wrap="square" rtlCol="0">
            <a:spAutoFit/>
          </a:bodyPr>
          <a:lstStyle/>
          <a:p>
            <a:pPr algn="ctr"/>
            <a:r>
              <a:rPr lang="en-GB" dirty="0">
                <a:solidFill>
                  <a:srgbClr val="C00000"/>
                </a:solidFill>
                <a:latin typeface="Kinetic Letters" panose="00000500000000000000" pitchFamily="50" charset="0"/>
              </a:rPr>
              <a:t>Welcome to the Jungle! – What were the significant achievements of the Mayans? </a:t>
            </a:r>
            <a:endParaRPr lang="en-GB" sz="2400" dirty="0">
              <a:solidFill>
                <a:srgbClr val="C00000"/>
              </a:solidFill>
              <a:latin typeface="Kinetic Letters" panose="00000500000000000000" pitchFamily="50" charset="0"/>
            </a:endParaRPr>
          </a:p>
        </p:txBody>
      </p:sp>
      <p:sp>
        <p:nvSpPr>
          <p:cNvPr id="17" name="TextBox 16">
            <a:extLst>
              <a:ext uri="{FF2B5EF4-FFF2-40B4-BE49-F238E27FC236}">
                <a16:creationId xmlns:a16="http://schemas.microsoft.com/office/drawing/2014/main" id="{CA52E88C-3983-4CF2-A9D2-22D3CF9AA145}"/>
              </a:ext>
            </a:extLst>
          </p:cNvPr>
          <p:cNvSpPr txBox="1"/>
          <p:nvPr/>
        </p:nvSpPr>
        <p:spPr>
          <a:xfrm>
            <a:off x="189207" y="2142067"/>
            <a:ext cx="11417503" cy="1157764"/>
          </a:xfrm>
          <a:prstGeom prst="roundRect">
            <a:avLst/>
          </a:prstGeom>
          <a:solidFill>
            <a:schemeClr val="bg1">
              <a:lumMod val="95000"/>
            </a:schemeClr>
          </a:solidFill>
        </p:spPr>
        <p:style>
          <a:lnRef idx="2">
            <a:schemeClr val="accent4"/>
          </a:lnRef>
          <a:fillRef idx="1">
            <a:schemeClr val="lt1"/>
          </a:fillRef>
          <a:effectRef idx="0">
            <a:schemeClr val="accent4"/>
          </a:effectRef>
          <a:fontRef idx="minor">
            <a:schemeClr val="dk1"/>
          </a:fontRef>
        </p:style>
        <p:txBody>
          <a:bodyPr wrap="square" rtlCol="0">
            <a:spAutoFit/>
          </a:bodyPr>
          <a:lstStyle/>
          <a:p>
            <a:pPr eaLnBrk="0" fontAlgn="base" hangingPunct="0">
              <a:spcBef>
                <a:spcPct val="0"/>
              </a:spcBef>
              <a:spcAft>
                <a:spcPct val="0"/>
              </a:spcAft>
            </a:pPr>
            <a:r>
              <a:rPr lang="en-GB" sz="1400" b="1" dirty="0">
                <a:solidFill>
                  <a:srgbClr val="000000"/>
                </a:solidFill>
                <a:latin typeface="Kinetic Letters" panose="00000500000000000000" pitchFamily="50" charset="0"/>
              </a:rPr>
              <a:t>Knowledge and key information: </a:t>
            </a:r>
            <a:r>
              <a:rPr lang="en-GB" sz="1200" dirty="0">
                <a:solidFill>
                  <a:schemeClr val="tx1"/>
                </a:solidFill>
                <a:latin typeface="Kinetic Letters Joined" panose="00000500000000000000" pitchFamily="50" charset="0"/>
              </a:rPr>
              <a:t>The Maya believed in and worshipped a number of different gods. They believed that the gods had a good side and a bad side and that the gods could help or hurt them. The Maya would dance, sing and sometimes make offerings of blood to the gods. The Maya people believed that the Earth, which they called the </a:t>
            </a:r>
            <a:r>
              <a:rPr lang="en-GB" sz="1200" dirty="0" err="1">
                <a:solidFill>
                  <a:schemeClr val="tx1"/>
                </a:solidFill>
                <a:latin typeface="Kinetic Letters Joined" panose="00000500000000000000" pitchFamily="50" charset="0"/>
              </a:rPr>
              <a:t>Middleworld</a:t>
            </a:r>
            <a:r>
              <a:rPr lang="en-GB" sz="1200" dirty="0">
                <a:solidFill>
                  <a:schemeClr val="tx1"/>
                </a:solidFill>
                <a:latin typeface="Kinetic Letters Joined" panose="00000500000000000000" pitchFamily="50" charset="0"/>
              </a:rPr>
              <a:t>, was large and flat and resting on the back of a creature, such as a turtle or crocodile. On the </a:t>
            </a:r>
            <a:r>
              <a:rPr lang="en-GB" sz="1200" dirty="0" err="1">
                <a:solidFill>
                  <a:schemeClr val="tx1"/>
                </a:solidFill>
                <a:latin typeface="Kinetic Letters Joined" panose="00000500000000000000" pitchFamily="50" charset="0"/>
              </a:rPr>
              <a:t>Middleworld</a:t>
            </a:r>
            <a:r>
              <a:rPr lang="en-GB" sz="1200" dirty="0">
                <a:solidFill>
                  <a:schemeClr val="tx1"/>
                </a:solidFill>
                <a:latin typeface="Kinetic Letters Joined" panose="00000500000000000000" pitchFamily="50" charset="0"/>
              </a:rPr>
              <a:t> grew a tree whose branches reached up into the heavens (the </a:t>
            </a:r>
            <a:r>
              <a:rPr lang="en-GB" sz="1200" dirty="0" err="1">
                <a:solidFill>
                  <a:schemeClr val="tx1"/>
                </a:solidFill>
                <a:latin typeface="Kinetic Letters Joined" panose="00000500000000000000" pitchFamily="50" charset="0"/>
              </a:rPr>
              <a:t>Upperworld</a:t>
            </a:r>
            <a:r>
              <a:rPr lang="en-GB" sz="1200" dirty="0">
                <a:solidFill>
                  <a:schemeClr val="tx1"/>
                </a:solidFill>
                <a:latin typeface="Kinetic Letters Joined" panose="00000500000000000000" pitchFamily="50" charset="0"/>
              </a:rPr>
              <a:t>) and whose roots grew down into Xibalba (the Underworld), which was guarded by gods of death who looked like jaguars. Mayans believed that, after they died, their souls would travel through a series of caves and tunnels to Xibalba. The Maya writing system, used to write several different Maya languages, was made up of over 800 symbols called glyphs. The Maya also developed a complex number and counting system that was advanced for their time. </a:t>
            </a:r>
          </a:p>
        </p:txBody>
      </p:sp>
      <p:graphicFrame>
        <p:nvGraphicFramePr>
          <p:cNvPr id="23" name="Table 22">
            <a:extLst>
              <a:ext uri="{FF2B5EF4-FFF2-40B4-BE49-F238E27FC236}">
                <a16:creationId xmlns:a16="http://schemas.microsoft.com/office/drawing/2014/main" id="{F267BFCC-FFFF-4930-9274-2A0347256368}"/>
              </a:ext>
            </a:extLst>
          </p:cNvPr>
          <p:cNvGraphicFramePr>
            <a:graphicFrameLocks noGrp="1"/>
          </p:cNvGraphicFramePr>
          <p:nvPr>
            <p:extLst>
              <p:ext uri="{D42A27DB-BD31-4B8C-83A1-F6EECF244321}">
                <p14:modId xmlns:p14="http://schemas.microsoft.com/office/powerpoint/2010/main" val="4186857789"/>
              </p:ext>
            </p:extLst>
          </p:nvPr>
        </p:nvGraphicFramePr>
        <p:xfrm>
          <a:off x="112949" y="3547331"/>
          <a:ext cx="2815493" cy="2621280"/>
        </p:xfrm>
        <a:graphic>
          <a:graphicData uri="http://schemas.openxmlformats.org/drawingml/2006/table">
            <a:tbl>
              <a:tblPr firstRow="1" bandRow="1">
                <a:tableStyleId>{00A15C55-8517-42AA-B614-E9B94910E393}</a:tableStyleId>
              </a:tblPr>
              <a:tblGrid>
                <a:gridCol w="2815493">
                  <a:extLst>
                    <a:ext uri="{9D8B030D-6E8A-4147-A177-3AD203B41FA5}">
                      <a16:colId xmlns:a16="http://schemas.microsoft.com/office/drawing/2014/main" val="3812716163"/>
                    </a:ext>
                  </a:extLst>
                </a:gridCol>
              </a:tblGrid>
              <a:tr h="150649">
                <a:tc>
                  <a:txBody>
                    <a:bodyPr/>
                    <a:lstStyle/>
                    <a:p>
                      <a:pPr algn="ctr"/>
                      <a:r>
                        <a:rPr lang="en-GB" sz="1600" dirty="0">
                          <a:solidFill>
                            <a:schemeClr val="tx1"/>
                          </a:solidFill>
                          <a:latin typeface="Kinetic Letters" panose="00000500000000000000" pitchFamily="50" charset="0"/>
                        </a:rPr>
                        <a:t>New skills</a:t>
                      </a:r>
                    </a:p>
                  </a:txBody>
                  <a:tcPr/>
                </a:tc>
                <a:extLst>
                  <a:ext uri="{0D108BD9-81ED-4DB2-BD59-A6C34878D82A}">
                    <a16:rowId xmlns:a16="http://schemas.microsoft.com/office/drawing/2014/main" val="3685995042"/>
                  </a:ext>
                </a:extLst>
              </a:tr>
              <a:tr h="1790228">
                <a:tc>
                  <a:txBody>
                    <a:bodyPr/>
                    <a:lstStyle/>
                    <a:p>
                      <a:pPr marL="171450" indent="-171450">
                        <a:buFont typeface="Arial" panose="020B0604020202020204" pitchFamily="34" charset="0"/>
                        <a:buChar char="•"/>
                      </a:pPr>
                      <a:r>
                        <a:rPr lang="en-GB" sz="1100" kern="1200" dirty="0">
                          <a:solidFill>
                            <a:schemeClr val="dk1"/>
                          </a:solidFill>
                          <a:effectLst/>
                          <a:latin typeface="Kinetic Letters" panose="00000500000000000000" pitchFamily="50" charset="0"/>
                          <a:ea typeface="+mn-ea"/>
                          <a:cs typeface="+mn-cs"/>
                        </a:rPr>
                        <a:t>Use timelines to place events, periods, and cultural movements from around the world and use these as a reference point</a:t>
                      </a:r>
                    </a:p>
                    <a:p>
                      <a:pPr marL="171450" indent="-171450">
                        <a:buFont typeface="Arial" panose="020B0604020202020204" pitchFamily="34" charset="0"/>
                        <a:buChar char="•"/>
                      </a:pPr>
                      <a:r>
                        <a:rPr lang="en-GB" sz="1100" kern="1200" dirty="0">
                          <a:solidFill>
                            <a:schemeClr val="dk1"/>
                          </a:solidFill>
                          <a:effectLst/>
                          <a:latin typeface="Kinetic Letters" panose="00000500000000000000" pitchFamily="50" charset="0"/>
                          <a:ea typeface="+mn-ea"/>
                          <a:cs typeface="+mn-cs"/>
                        </a:rPr>
                        <a:t>Use key timelines to demonstrate changes and development in 1 key area: culture (art), technology, or religion.</a:t>
                      </a:r>
                    </a:p>
                    <a:p>
                      <a:pPr marL="171450" indent="-171450">
                        <a:buFont typeface="Arial" panose="020B0604020202020204" pitchFamily="34" charset="0"/>
                        <a:buChar char="•"/>
                      </a:pPr>
                      <a:r>
                        <a:rPr lang="en-GB" sz="1100" kern="1200" dirty="0">
                          <a:solidFill>
                            <a:schemeClr val="dk1"/>
                          </a:solidFill>
                          <a:effectLst/>
                          <a:latin typeface="Kinetic Letters" panose="00000500000000000000" pitchFamily="50" charset="0"/>
                          <a:ea typeface="+mn-ea"/>
                          <a:cs typeface="+mn-cs"/>
                        </a:rPr>
                        <a:t>Identify how aspects of life have changed during a time period and give reasons why backing it up with evidence and statistics.</a:t>
                      </a:r>
                    </a:p>
                    <a:p>
                      <a:pPr marL="171450" indent="-171450">
                        <a:buFont typeface="Arial" panose="020B0604020202020204" pitchFamily="34" charset="0"/>
                        <a:buChar char="•"/>
                      </a:pPr>
                      <a:r>
                        <a:rPr lang="en-GB" sz="1100" kern="1200" dirty="0">
                          <a:solidFill>
                            <a:schemeClr val="dk1"/>
                          </a:solidFill>
                          <a:effectLst/>
                          <a:latin typeface="Kinetic Letters" panose="00000500000000000000" pitchFamily="50" charset="0"/>
                          <a:ea typeface="+mn-ea"/>
                          <a:cs typeface="+mn-cs"/>
                        </a:rPr>
                        <a:t>Describe how some changes impact both on subsequent</a:t>
                      </a:r>
                      <a:br>
                        <a:rPr lang="en-GB" sz="1100" kern="1200" dirty="0">
                          <a:solidFill>
                            <a:schemeClr val="dk1"/>
                          </a:solidFill>
                          <a:effectLst/>
                          <a:latin typeface="Kinetic Letters" panose="00000500000000000000" pitchFamily="50" charset="0"/>
                          <a:ea typeface="+mn-ea"/>
                          <a:cs typeface="+mn-cs"/>
                        </a:rPr>
                      </a:br>
                      <a:r>
                        <a:rPr lang="en-GB" sz="1100" kern="1200" dirty="0">
                          <a:solidFill>
                            <a:schemeClr val="dk1"/>
                          </a:solidFill>
                          <a:effectLst/>
                          <a:latin typeface="Kinetic Letters" panose="00000500000000000000" pitchFamily="50" charset="0"/>
                          <a:ea typeface="+mn-ea"/>
                          <a:cs typeface="+mn-cs"/>
                        </a:rPr>
                        <a:t>periods, and, in the long</a:t>
                      </a:r>
                      <a:r>
                        <a:rPr lang="en-GB" sz="1800" kern="1200" dirty="0">
                          <a:solidFill>
                            <a:schemeClr val="dk1"/>
                          </a:solidFill>
                          <a:effectLst/>
                          <a:latin typeface="+mn-lt"/>
                          <a:ea typeface="+mn-ea"/>
                          <a:cs typeface="+mn-cs"/>
                        </a:rPr>
                        <a:t> </a:t>
                      </a:r>
                      <a:r>
                        <a:rPr lang="en-GB" sz="1100" kern="1200" dirty="0">
                          <a:solidFill>
                            <a:schemeClr val="dk1"/>
                          </a:solidFill>
                          <a:effectLst/>
                          <a:latin typeface="Kinetic Letters" panose="00000500000000000000" pitchFamily="50" charset="0"/>
                          <a:ea typeface="+mn-ea"/>
                          <a:cs typeface="+mn-cs"/>
                        </a:rPr>
                        <a:t>term, on today's society.</a:t>
                      </a:r>
                    </a:p>
                    <a:p>
                      <a:pPr marL="171450" indent="-171450">
                        <a:buFont typeface="Arial" panose="020B0604020202020204" pitchFamily="34" charset="0"/>
                        <a:buChar char="•"/>
                      </a:pPr>
                      <a:r>
                        <a:rPr lang="en-GB" sz="1100" kern="1200" dirty="0">
                          <a:solidFill>
                            <a:schemeClr val="dk1"/>
                          </a:solidFill>
                          <a:effectLst/>
                          <a:latin typeface="Kinetic Letters" panose="00000500000000000000" pitchFamily="50" charset="0"/>
                          <a:ea typeface="+mn-ea"/>
                          <a:cs typeface="+mn-cs"/>
                        </a:rPr>
                        <a:t>Form own opinions about historical events from a range of sources.</a:t>
                      </a:r>
                    </a:p>
                    <a:p>
                      <a:pPr marL="171450" indent="-171450">
                        <a:buFont typeface="Arial" panose="020B0604020202020204" pitchFamily="34" charset="0"/>
                        <a:buChar char="•"/>
                      </a:pPr>
                      <a:r>
                        <a:rPr lang="en-GB" sz="1100" kern="1200" dirty="0">
                          <a:solidFill>
                            <a:schemeClr val="dk1"/>
                          </a:solidFill>
                          <a:effectLst/>
                          <a:latin typeface="Kinetic Letters" panose="00000500000000000000" pitchFamily="50" charset="0"/>
                          <a:ea typeface="+mn-ea"/>
                          <a:cs typeface="+mn-cs"/>
                        </a:rPr>
                        <a:t>Select the most appropriate source material, using primary and secondary, for a particular task</a:t>
                      </a:r>
                      <a:endParaRPr lang="en-GB" sz="800" kern="1200" dirty="0">
                        <a:solidFill>
                          <a:schemeClr val="dk1"/>
                        </a:solidFill>
                        <a:effectLst/>
                        <a:latin typeface="Kinetic Letters" panose="00000500000000000000" pitchFamily="50" charset="0"/>
                        <a:ea typeface="+mn-ea"/>
                        <a:cs typeface="+mn-cs"/>
                      </a:endParaRPr>
                    </a:p>
                  </a:txBody>
                  <a:tcPr marL="68580" marR="68580" marT="0" marB="0"/>
                </a:tc>
                <a:extLst>
                  <a:ext uri="{0D108BD9-81ED-4DB2-BD59-A6C34878D82A}">
                    <a16:rowId xmlns:a16="http://schemas.microsoft.com/office/drawing/2014/main" val="1967343975"/>
                  </a:ext>
                </a:extLst>
              </a:tr>
            </a:tbl>
          </a:graphicData>
        </a:graphic>
      </p:graphicFrame>
      <p:pic>
        <p:nvPicPr>
          <p:cNvPr id="6" name="Picture 5">
            <a:extLst>
              <a:ext uri="{FF2B5EF4-FFF2-40B4-BE49-F238E27FC236}">
                <a16:creationId xmlns:a16="http://schemas.microsoft.com/office/drawing/2014/main" id="{C71970D0-52B7-4818-B77D-68E9A762467D}"/>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69329" y="60576"/>
            <a:ext cx="863232" cy="863232"/>
          </a:xfrm>
          <a:prstGeom prst="rect">
            <a:avLst/>
          </a:prstGeom>
        </p:spPr>
      </p:pic>
      <p:graphicFrame>
        <p:nvGraphicFramePr>
          <p:cNvPr id="14" name="Table 13">
            <a:extLst>
              <a:ext uri="{FF2B5EF4-FFF2-40B4-BE49-F238E27FC236}">
                <a16:creationId xmlns:a16="http://schemas.microsoft.com/office/drawing/2014/main" id="{CB076BE1-C46C-4740-BCDE-55D8A856EA58}"/>
              </a:ext>
            </a:extLst>
          </p:cNvPr>
          <p:cNvGraphicFramePr>
            <a:graphicFrameLocks noGrp="1"/>
          </p:cNvGraphicFramePr>
          <p:nvPr>
            <p:extLst>
              <p:ext uri="{D42A27DB-BD31-4B8C-83A1-F6EECF244321}">
                <p14:modId xmlns:p14="http://schemas.microsoft.com/office/powerpoint/2010/main" val="2815842114"/>
              </p:ext>
            </p:extLst>
          </p:nvPr>
        </p:nvGraphicFramePr>
        <p:xfrm>
          <a:off x="189207" y="923808"/>
          <a:ext cx="11861076" cy="228283"/>
        </p:xfrm>
        <a:graphic>
          <a:graphicData uri="http://schemas.openxmlformats.org/drawingml/2006/table">
            <a:tbl>
              <a:tblPr firstRow="1" firstCol="1" bandRow="1">
                <a:tableStyleId>{5940675A-B579-460E-94D1-54222C63F5DA}</a:tableStyleId>
              </a:tblPr>
              <a:tblGrid>
                <a:gridCol w="11861076">
                  <a:extLst>
                    <a:ext uri="{9D8B030D-6E8A-4147-A177-3AD203B41FA5}">
                      <a16:colId xmlns:a16="http://schemas.microsoft.com/office/drawing/2014/main" val="20000"/>
                    </a:ext>
                  </a:extLst>
                </a:gridCol>
              </a:tblGrid>
              <a:tr h="205356">
                <a:tc>
                  <a:txBody>
                    <a:bodyPr/>
                    <a:lstStyle/>
                    <a:p>
                      <a:pPr algn="ctr">
                        <a:lnSpc>
                          <a:spcPct val="107000"/>
                        </a:lnSpc>
                        <a:spcAft>
                          <a:spcPts val="800"/>
                        </a:spcAft>
                      </a:pPr>
                      <a:r>
                        <a:rPr lang="en-GB" sz="1400" b="1" dirty="0">
                          <a:effectLst/>
                          <a:latin typeface="Kinetic Letters" panose="00000500000000000000" pitchFamily="50" charset="0"/>
                        </a:rPr>
                        <a:t>Key Events Timeline</a:t>
                      </a:r>
                      <a:endParaRPr lang="en-GB" sz="1200" b="1" dirty="0">
                        <a:effectLst/>
                        <a:latin typeface="Kinetic Letters" panose="00000500000000000000" pitchFamily="50" charset="0"/>
                        <a:ea typeface="Calibri" panose="020F0502020204030204" pitchFamily="34" charset="0"/>
                        <a:cs typeface="Times New Roman" panose="02020603050405020304" pitchFamily="18" charset="0"/>
                      </a:endParaRPr>
                    </a:p>
                  </a:txBody>
                  <a:tcPr marL="50782" marR="50782" marT="0" marB="0">
                    <a:solidFill>
                      <a:srgbClr val="FFC000"/>
                    </a:solidFill>
                  </a:tcPr>
                </a:tc>
                <a:extLst>
                  <a:ext uri="{0D108BD9-81ED-4DB2-BD59-A6C34878D82A}">
                    <a16:rowId xmlns:a16="http://schemas.microsoft.com/office/drawing/2014/main" val="10000"/>
                  </a:ext>
                </a:extLst>
              </a:tr>
            </a:tbl>
          </a:graphicData>
        </a:graphic>
      </p:graphicFrame>
      <p:graphicFrame>
        <p:nvGraphicFramePr>
          <p:cNvPr id="13" name="Table 12">
            <a:extLst>
              <a:ext uri="{FF2B5EF4-FFF2-40B4-BE49-F238E27FC236}">
                <a16:creationId xmlns:a16="http://schemas.microsoft.com/office/drawing/2014/main" id="{010D8164-1DA9-475E-955D-30B84125B095}"/>
              </a:ext>
            </a:extLst>
          </p:cNvPr>
          <p:cNvGraphicFramePr>
            <a:graphicFrameLocks noGrp="1"/>
          </p:cNvGraphicFramePr>
          <p:nvPr>
            <p:extLst>
              <p:ext uri="{D42A27DB-BD31-4B8C-83A1-F6EECF244321}">
                <p14:modId xmlns:p14="http://schemas.microsoft.com/office/powerpoint/2010/main" val="2977106183"/>
              </p:ext>
            </p:extLst>
          </p:nvPr>
        </p:nvGraphicFramePr>
        <p:xfrm>
          <a:off x="5336152" y="3320861"/>
          <a:ext cx="2738902" cy="3157752"/>
        </p:xfrm>
        <a:graphic>
          <a:graphicData uri="http://schemas.openxmlformats.org/drawingml/2006/table">
            <a:tbl>
              <a:tblPr firstRow="1" bandRow="1">
                <a:tableStyleId>{00A15C55-8517-42AA-B614-E9B94910E393}</a:tableStyleId>
              </a:tblPr>
              <a:tblGrid>
                <a:gridCol w="2738902">
                  <a:extLst>
                    <a:ext uri="{9D8B030D-6E8A-4147-A177-3AD203B41FA5}">
                      <a16:colId xmlns:a16="http://schemas.microsoft.com/office/drawing/2014/main" val="3290826659"/>
                    </a:ext>
                  </a:extLst>
                </a:gridCol>
              </a:tblGrid>
              <a:tr h="249205">
                <a:tc>
                  <a:txBody>
                    <a:bodyPr/>
                    <a:lstStyle/>
                    <a:p>
                      <a:pPr algn="ctr"/>
                      <a:r>
                        <a:rPr lang="en-GB" sz="1100" dirty="0">
                          <a:latin typeface="Kinetic Letters" panose="00000500000000000000" pitchFamily="50" charset="0"/>
                        </a:rPr>
                        <a:t>Tier 3 Vocabulary</a:t>
                      </a:r>
                      <a:endParaRPr lang="en-GB" sz="1100" dirty="0">
                        <a:solidFill>
                          <a:schemeClr val="tx1"/>
                        </a:solidFill>
                        <a:latin typeface="Kinetic Letters" panose="00000500000000000000" pitchFamily="50" charset="0"/>
                      </a:endParaRPr>
                    </a:p>
                  </a:txBody>
                  <a:tcPr/>
                </a:tc>
                <a:extLst>
                  <a:ext uri="{0D108BD9-81ED-4DB2-BD59-A6C34878D82A}">
                    <a16:rowId xmlns:a16="http://schemas.microsoft.com/office/drawing/2014/main" val="363538038"/>
                  </a:ext>
                </a:extLst>
              </a:tr>
              <a:tr h="415341">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100" b="1" kern="1200" dirty="0">
                          <a:solidFill>
                            <a:schemeClr val="tx1"/>
                          </a:solidFill>
                          <a:latin typeface="Kinetic Letters Joined" panose="00000500000000000000" pitchFamily="50" charset="0"/>
                          <a:ea typeface="+mn-ea"/>
                          <a:cs typeface="+mn-cs"/>
                        </a:rPr>
                        <a:t>Codex </a:t>
                      </a:r>
                      <a:r>
                        <a:rPr lang="en-GB" sz="1100" kern="1200" dirty="0">
                          <a:solidFill>
                            <a:schemeClr val="tx1"/>
                          </a:solidFill>
                          <a:latin typeface="Kinetic Letters Joined" panose="00000500000000000000" pitchFamily="50" charset="0"/>
                          <a:ea typeface="+mn-ea"/>
                          <a:cs typeface="+mn-cs"/>
                        </a:rPr>
                        <a:t>- a book written by the Maya that was created on one long sheet of paper and folded</a:t>
                      </a:r>
                    </a:p>
                  </a:txBody>
                  <a:tcPr/>
                </a:tc>
                <a:extLst>
                  <a:ext uri="{0D108BD9-81ED-4DB2-BD59-A6C34878D82A}">
                    <a16:rowId xmlns:a16="http://schemas.microsoft.com/office/drawing/2014/main" val="2076419130"/>
                  </a:ext>
                </a:extLst>
              </a:tr>
              <a:tr h="415341">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100" b="1" dirty="0">
                          <a:solidFill>
                            <a:schemeClr val="tx1"/>
                          </a:solidFill>
                          <a:latin typeface="Kinetic Letters Joined" panose="00000500000000000000" pitchFamily="50" charset="0"/>
                        </a:rPr>
                        <a:t>dynasty </a:t>
                      </a:r>
                      <a:r>
                        <a:rPr lang="en-GB" sz="1100" dirty="0">
                          <a:solidFill>
                            <a:schemeClr val="tx1"/>
                          </a:solidFill>
                          <a:latin typeface="Kinetic Letters Joined" panose="00000500000000000000" pitchFamily="50" charset="0"/>
                        </a:rPr>
                        <a:t>- a series of rulers or leaders who are all from the same family, or a period when a country is ruled by them</a:t>
                      </a:r>
                    </a:p>
                  </a:txBody>
                  <a:tcPr/>
                </a:tc>
                <a:extLst>
                  <a:ext uri="{0D108BD9-81ED-4DB2-BD59-A6C34878D82A}">
                    <a16:rowId xmlns:a16="http://schemas.microsoft.com/office/drawing/2014/main" val="388508134"/>
                  </a:ext>
                </a:extLst>
              </a:tr>
              <a:tr h="251501">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100" b="1" kern="1200" dirty="0">
                          <a:solidFill>
                            <a:schemeClr val="tx1"/>
                          </a:solidFill>
                          <a:latin typeface="Kinetic Letters Joined" panose="00000500000000000000" pitchFamily="50" charset="0"/>
                          <a:ea typeface="+mn-ea"/>
                          <a:cs typeface="+mn-cs"/>
                        </a:rPr>
                        <a:t>Haab' </a:t>
                      </a:r>
                      <a:r>
                        <a:rPr lang="en-GB" sz="1100" kern="1200" dirty="0">
                          <a:solidFill>
                            <a:schemeClr val="tx1"/>
                          </a:solidFill>
                          <a:latin typeface="Kinetic Letters Joined" panose="00000500000000000000" pitchFamily="50" charset="0"/>
                          <a:ea typeface="+mn-ea"/>
                          <a:cs typeface="+mn-cs"/>
                        </a:rPr>
                        <a:t>- The Maya solar calendar that was used to measure time and had 365 days.</a:t>
                      </a:r>
                    </a:p>
                  </a:txBody>
                  <a:tcPr/>
                </a:tc>
                <a:extLst>
                  <a:ext uri="{0D108BD9-81ED-4DB2-BD59-A6C34878D82A}">
                    <a16:rowId xmlns:a16="http://schemas.microsoft.com/office/drawing/2014/main" val="686956647"/>
                  </a:ext>
                </a:extLst>
              </a:tr>
              <a:tr h="349731">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100" b="1" dirty="0">
                          <a:solidFill>
                            <a:schemeClr val="tx1"/>
                          </a:solidFill>
                          <a:latin typeface="Kinetic Letters Joined" panose="00000500000000000000" pitchFamily="50" charset="0"/>
                        </a:rPr>
                        <a:t>hieroglyphics</a:t>
                      </a:r>
                      <a:r>
                        <a:rPr lang="en-GB" sz="1100" dirty="0">
                          <a:solidFill>
                            <a:schemeClr val="tx1"/>
                          </a:solidFill>
                          <a:latin typeface="Kinetic Letters Joined" panose="00000500000000000000" pitchFamily="50" charset="0"/>
                        </a:rPr>
                        <a:t> - a system of writing using pictures not words</a:t>
                      </a:r>
                      <a:endParaRPr lang="en-GB" sz="1100" b="1" u="sng" dirty="0">
                        <a:solidFill>
                          <a:schemeClr val="tx1"/>
                        </a:solidFill>
                        <a:latin typeface="Kinetic Letters Joined" panose="00000500000000000000" pitchFamily="50" charset="0"/>
                      </a:endParaRPr>
                    </a:p>
                  </a:txBody>
                  <a:tcPr/>
                </a:tc>
                <a:extLst>
                  <a:ext uri="{0D108BD9-81ED-4DB2-BD59-A6C34878D82A}">
                    <a16:rowId xmlns:a16="http://schemas.microsoft.com/office/drawing/2014/main" val="3050090683"/>
                  </a:ext>
                </a:extLst>
              </a:tr>
              <a:tr h="251501">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100" b="1" kern="1200" dirty="0">
                          <a:solidFill>
                            <a:schemeClr val="tx1"/>
                          </a:solidFill>
                          <a:latin typeface="Kinetic Letters Joined" panose="00000500000000000000" pitchFamily="50" charset="0"/>
                          <a:ea typeface="+mn-ea"/>
                          <a:cs typeface="+mn-cs"/>
                        </a:rPr>
                        <a:t>Kukulcan</a:t>
                      </a:r>
                      <a:r>
                        <a:rPr lang="en-GB" sz="1100" kern="1200" dirty="0">
                          <a:solidFill>
                            <a:schemeClr val="tx1"/>
                          </a:solidFill>
                          <a:latin typeface="Kinetic Letters Joined" panose="00000500000000000000" pitchFamily="50" charset="0"/>
                          <a:ea typeface="+mn-ea"/>
                          <a:cs typeface="+mn-cs"/>
                        </a:rPr>
                        <a:t> - The serpent god of the Maya. One of the primary gods, especially to the Itza peoples of Chichen Itza.</a:t>
                      </a:r>
                    </a:p>
                  </a:txBody>
                  <a:tcPr/>
                </a:tc>
                <a:extLst>
                  <a:ext uri="{0D108BD9-81ED-4DB2-BD59-A6C34878D82A}">
                    <a16:rowId xmlns:a16="http://schemas.microsoft.com/office/drawing/2014/main" val="1119034794"/>
                  </a:ext>
                </a:extLst>
              </a:tr>
              <a:tr h="415341">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100" b="1" dirty="0">
                          <a:solidFill>
                            <a:schemeClr val="tx1"/>
                          </a:solidFill>
                          <a:latin typeface="Kinetic Letters Joined" panose="00000500000000000000" pitchFamily="50" charset="0"/>
                        </a:rPr>
                        <a:t>maize</a:t>
                      </a:r>
                      <a:r>
                        <a:rPr lang="en-GB" sz="1100" dirty="0">
                          <a:solidFill>
                            <a:schemeClr val="tx1"/>
                          </a:solidFill>
                          <a:latin typeface="Kinetic Letters Joined" panose="00000500000000000000" pitchFamily="50" charset="0"/>
                        </a:rPr>
                        <a:t> - maize, also known as corn, is a cereal grain</a:t>
                      </a:r>
                    </a:p>
                  </a:txBody>
                  <a:tcPr/>
                </a:tc>
                <a:extLst>
                  <a:ext uri="{0D108BD9-81ED-4DB2-BD59-A6C34878D82A}">
                    <a16:rowId xmlns:a16="http://schemas.microsoft.com/office/drawing/2014/main" val="1065969513"/>
                  </a:ext>
                </a:extLst>
              </a:tr>
              <a:tr h="251501">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100" b="1" kern="1200" dirty="0">
                          <a:solidFill>
                            <a:schemeClr val="tx1"/>
                          </a:solidFill>
                          <a:latin typeface="Kinetic Letters Joined" panose="00000500000000000000" pitchFamily="50" charset="0"/>
                          <a:ea typeface="+mn-ea"/>
                          <a:cs typeface="+mn-cs"/>
                        </a:rPr>
                        <a:t>Tzolk'in</a:t>
                      </a:r>
                      <a:r>
                        <a:rPr lang="en-GB" sz="1100" kern="1200" dirty="0">
                          <a:solidFill>
                            <a:schemeClr val="tx1"/>
                          </a:solidFill>
                          <a:latin typeface="Kinetic Letters Joined" panose="00000500000000000000" pitchFamily="50" charset="0"/>
                          <a:ea typeface="+mn-ea"/>
                          <a:cs typeface="+mn-cs"/>
                        </a:rPr>
                        <a:t> - The Maya religious calendar used to track religious days and ceremonies. It had 260 days</a:t>
                      </a:r>
                    </a:p>
                  </a:txBody>
                  <a:tcPr/>
                </a:tc>
                <a:extLst>
                  <a:ext uri="{0D108BD9-81ED-4DB2-BD59-A6C34878D82A}">
                    <a16:rowId xmlns:a16="http://schemas.microsoft.com/office/drawing/2014/main" val="3490360332"/>
                  </a:ext>
                </a:extLst>
              </a:tr>
            </a:tbl>
          </a:graphicData>
        </a:graphic>
      </p:graphicFrame>
      <p:graphicFrame>
        <p:nvGraphicFramePr>
          <p:cNvPr id="30" name="Table 29">
            <a:extLst>
              <a:ext uri="{FF2B5EF4-FFF2-40B4-BE49-F238E27FC236}">
                <a16:creationId xmlns:a16="http://schemas.microsoft.com/office/drawing/2014/main" id="{995E8FD8-25CE-4B42-8577-7EB632020892}"/>
              </a:ext>
            </a:extLst>
          </p:cNvPr>
          <p:cNvGraphicFramePr>
            <a:graphicFrameLocks noGrp="1"/>
          </p:cNvGraphicFramePr>
          <p:nvPr>
            <p:extLst>
              <p:ext uri="{D42A27DB-BD31-4B8C-83A1-F6EECF244321}">
                <p14:modId xmlns:p14="http://schemas.microsoft.com/office/powerpoint/2010/main" val="845000707"/>
              </p:ext>
            </p:extLst>
          </p:nvPr>
        </p:nvGraphicFramePr>
        <p:xfrm>
          <a:off x="3014514" y="3400678"/>
          <a:ext cx="2235566" cy="3002280"/>
        </p:xfrm>
        <a:graphic>
          <a:graphicData uri="http://schemas.openxmlformats.org/drawingml/2006/table">
            <a:tbl>
              <a:tblPr firstRow="1" bandRow="1">
                <a:tableStyleId>{00A15C55-8517-42AA-B614-E9B94910E393}</a:tableStyleId>
              </a:tblPr>
              <a:tblGrid>
                <a:gridCol w="2235566">
                  <a:extLst>
                    <a:ext uri="{9D8B030D-6E8A-4147-A177-3AD203B41FA5}">
                      <a16:colId xmlns:a16="http://schemas.microsoft.com/office/drawing/2014/main" val="471829243"/>
                    </a:ext>
                  </a:extLst>
                </a:gridCol>
              </a:tblGrid>
              <a:tr h="0">
                <a:tc>
                  <a:txBody>
                    <a:bodyPr/>
                    <a:lstStyle/>
                    <a:p>
                      <a:pPr algn="ctr"/>
                      <a:r>
                        <a:rPr lang="en-GB" sz="1200" dirty="0">
                          <a:latin typeface="Kinetic Letters" panose="00000500000000000000" pitchFamily="50" charset="0"/>
                        </a:rPr>
                        <a:t>Tier</a:t>
                      </a:r>
                      <a:r>
                        <a:rPr lang="en-GB" sz="1200" baseline="0" dirty="0">
                          <a:latin typeface="Kinetic Letters" panose="00000500000000000000" pitchFamily="50" charset="0"/>
                        </a:rPr>
                        <a:t> 2 Vocabulary</a:t>
                      </a:r>
                      <a:endParaRPr lang="en-GB" sz="1200" dirty="0">
                        <a:solidFill>
                          <a:schemeClr val="tx1"/>
                        </a:solidFill>
                        <a:latin typeface="Kinetic Letters" panose="00000500000000000000" pitchFamily="50" charset="0"/>
                      </a:endParaRPr>
                    </a:p>
                  </a:txBody>
                  <a:tcPr/>
                </a:tc>
                <a:extLst>
                  <a:ext uri="{0D108BD9-81ED-4DB2-BD59-A6C34878D82A}">
                    <a16:rowId xmlns:a16="http://schemas.microsoft.com/office/drawing/2014/main" val="3561504845"/>
                  </a:ext>
                </a:extLst>
              </a:tr>
              <a:tr h="248516">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100" b="1" kern="1200" dirty="0">
                          <a:solidFill>
                            <a:schemeClr val="tx1"/>
                          </a:solidFill>
                          <a:latin typeface="Kinetic Letters Joined" panose="00000500000000000000" pitchFamily="50" charset="0"/>
                          <a:ea typeface="+mn-ea"/>
                          <a:cs typeface="+mn-cs"/>
                        </a:rPr>
                        <a:t>Ahau </a:t>
                      </a:r>
                      <a:r>
                        <a:rPr lang="en-GB" sz="1100" kern="1200" dirty="0">
                          <a:solidFill>
                            <a:schemeClr val="tx1"/>
                          </a:solidFill>
                          <a:latin typeface="Kinetic Letters Joined" panose="00000500000000000000" pitchFamily="50" charset="0"/>
                          <a:ea typeface="+mn-ea"/>
                          <a:cs typeface="+mn-cs"/>
                        </a:rPr>
                        <a:t>- the main king or lord of a Maya city</a:t>
                      </a:r>
                    </a:p>
                  </a:txBody>
                  <a:tcPr/>
                </a:tc>
                <a:extLst>
                  <a:ext uri="{0D108BD9-81ED-4DB2-BD59-A6C34878D82A}">
                    <a16:rowId xmlns:a16="http://schemas.microsoft.com/office/drawing/2014/main" val="370621346"/>
                  </a:ext>
                </a:extLst>
              </a:tr>
              <a:tr h="248516">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100" b="1" kern="1200" dirty="0">
                          <a:solidFill>
                            <a:schemeClr val="tx1"/>
                          </a:solidFill>
                          <a:latin typeface="Kinetic Letters Joined" panose="00000500000000000000" pitchFamily="50" charset="0"/>
                          <a:ea typeface="+mn-ea"/>
                          <a:cs typeface="+mn-cs"/>
                        </a:rPr>
                        <a:t>archaeologist</a:t>
                      </a:r>
                      <a:r>
                        <a:rPr lang="en-GB" sz="1100" kern="1200" dirty="0">
                          <a:solidFill>
                            <a:schemeClr val="tx1"/>
                          </a:solidFill>
                          <a:latin typeface="Kinetic Letters Joined" panose="00000500000000000000" pitchFamily="50" charset="0"/>
                          <a:ea typeface="+mn-ea"/>
                          <a:cs typeface="+mn-cs"/>
                        </a:rPr>
                        <a:t> – a person who studies human history through the discovery and analysis of sites and artefacts</a:t>
                      </a:r>
                    </a:p>
                  </a:txBody>
                  <a:tcPr/>
                </a:tc>
                <a:extLst>
                  <a:ext uri="{0D108BD9-81ED-4DB2-BD59-A6C34878D82A}">
                    <a16:rowId xmlns:a16="http://schemas.microsoft.com/office/drawing/2014/main" val="3739187725"/>
                  </a:ext>
                </a:extLst>
              </a:tr>
              <a:tr h="248516">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100" b="1" dirty="0">
                          <a:solidFill>
                            <a:schemeClr val="tx1"/>
                          </a:solidFill>
                          <a:latin typeface="Kinetic Letters Joined" panose="00000500000000000000" pitchFamily="50" charset="0"/>
                        </a:rPr>
                        <a:t>artefact </a:t>
                      </a:r>
                      <a:r>
                        <a:rPr lang="en-GB" sz="1100" dirty="0">
                          <a:solidFill>
                            <a:schemeClr val="tx1"/>
                          </a:solidFill>
                          <a:latin typeface="Kinetic Letters Joined" panose="00000500000000000000" pitchFamily="50" charset="0"/>
                        </a:rPr>
                        <a:t>- an object that is made by a person, such as a tool or a decoration, especially one that is of historical interest. </a:t>
                      </a:r>
                    </a:p>
                  </a:txBody>
                  <a:tcPr/>
                </a:tc>
                <a:extLst>
                  <a:ext uri="{0D108BD9-81ED-4DB2-BD59-A6C34878D82A}">
                    <a16:rowId xmlns:a16="http://schemas.microsoft.com/office/drawing/2014/main" val="1170085600"/>
                  </a:ext>
                </a:extLst>
              </a:tr>
              <a:tr h="422477">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100" b="1" kern="1200" dirty="0">
                          <a:solidFill>
                            <a:schemeClr val="tx1"/>
                          </a:solidFill>
                          <a:latin typeface="Kinetic Letters Joined" panose="00000500000000000000" pitchFamily="50" charset="0"/>
                          <a:ea typeface="+mn-ea"/>
                          <a:cs typeface="+mn-cs"/>
                        </a:rPr>
                        <a:t>Batab </a:t>
                      </a:r>
                      <a:r>
                        <a:rPr lang="en-GB" sz="1100" kern="1200" dirty="0">
                          <a:solidFill>
                            <a:schemeClr val="tx1"/>
                          </a:solidFill>
                          <a:latin typeface="Kinetic Letters Joined" panose="00000500000000000000" pitchFamily="50" charset="0"/>
                          <a:ea typeface="+mn-ea"/>
                          <a:cs typeface="+mn-cs"/>
                        </a:rPr>
                        <a:t>- A lesser lord, usually ruling over a small town.</a:t>
                      </a:r>
                    </a:p>
                  </a:txBody>
                  <a:tcPr/>
                </a:tc>
                <a:extLst>
                  <a:ext uri="{0D108BD9-81ED-4DB2-BD59-A6C34878D82A}">
                    <a16:rowId xmlns:a16="http://schemas.microsoft.com/office/drawing/2014/main" val="427732299"/>
                  </a:ext>
                </a:extLst>
              </a:tr>
              <a:tr h="301539">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100" b="1" dirty="0">
                          <a:solidFill>
                            <a:schemeClr val="tx1"/>
                          </a:solidFill>
                          <a:latin typeface="Kinetic Letters Joined" panose="00000500000000000000" pitchFamily="50" charset="0"/>
                        </a:rPr>
                        <a:t>civilisation </a:t>
                      </a:r>
                      <a:r>
                        <a:rPr lang="en-GB" sz="1100" dirty="0">
                          <a:solidFill>
                            <a:schemeClr val="tx1"/>
                          </a:solidFill>
                          <a:latin typeface="Kinetic Letters Joined" panose="00000500000000000000" pitchFamily="50" charset="0"/>
                        </a:rPr>
                        <a:t>- a society of people with its own culture and way of life</a:t>
                      </a:r>
                      <a:endParaRPr lang="en-GB" sz="1100" b="1" u="sng" dirty="0">
                        <a:solidFill>
                          <a:schemeClr val="tx1"/>
                        </a:solidFill>
                        <a:latin typeface="Kinetic Letters Joined" panose="00000500000000000000" pitchFamily="50" charset="0"/>
                      </a:endParaRPr>
                    </a:p>
                  </a:txBody>
                  <a:tcPr/>
                </a:tc>
                <a:extLst>
                  <a:ext uri="{0D108BD9-81ED-4DB2-BD59-A6C34878D82A}">
                    <a16:rowId xmlns:a16="http://schemas.microsoft.com/office/drawing/2014/main" val="831078735"/>
                  </a:ext>
                </a:extLst>
              </a:tr>
              <a:tr h="422477">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100" b="1" kern="1200" dirty="0">
                          <a:solidFill>
                            <a:schemeClr val="tx1"/>
                          </a:solidFill>
                          <a:latin typeface="Kinetic Letters Joined" panose="00000500000000000000" pitchFamily="50" charset="0"/>
                          <a:ea typeface="+mn-ea"/>
                          <a:cs typeface="+mn-cs"/>
                        </a:rPr>
                        <a:t>cenote</a:t>
                      </a:r>
                      <a:r>
                        <a:rPr lang="en-GB" sz="1100" kern="1200" dirty="0">
                          <a:solidFill>
                            <a:schemeClr val="tx1"/>
                          </a:solidFill>
                          <a:latin typeface="Kinetic Letters Joined" panose="00000500000000000000" pitchFamily="50" charset="0"/>
                          <a:ea typeface="+mn-ea"/>
                          <a:cs typeface="+mn-cs"/>
                        </a:rPr>
                        <a:t> - a sinkhole filled with water. These were both sources of water and a place for sacrifice</a:t>
                      </a:r>
                    </a:p>
                  </a:txBody>
                  <a:tcPr/>
                </a:tc>
                <a:extLst>
                  <a:ext uri="{0D108BD9-81ED-4DB2-BD59-A6C34878D82A}">
                    <a16:rowId xmlns:a16="http://schemas.microsoft.com/office/drawing/2014/main" val="3115840763"/>
                  </a:ext>
                </a:extLst>
              </a:tr>
            </a:tbl>
          </a:graphicData>
        </a:graphic>
      </p:graphicFrame>
      <p:graphicFrame>
        <p:nvGraphicFramePr>
          <p:cNvPr id="2" name="Table 1"/>
          <p:cNvGraphicFramePr>
            <a:graphicFrameLocks noGrp="1"/>
          </p:cNvGraphicFramePr>
          <p:nvPr>
            <p:extLst>
              <p:ext uri="{D42A27DB-BD31-4B8C-83A1-F6EECF244321}">
                <p14:modId xmlns:p14="http://schemas.microsoft.com/office/powerpoint/2010/main" val="3106123196"/>
              </p:ext>
            </p:extLst>
          </p:nvPr>
        </p:nvGraphicFramePr>
        <p:xfrm>
          <a:off x="189208" y="1244679"/>
          <a:ext cx="11785374" cy="832227"/>
        </p:xfrm>
        <a:graphic>
          <a:graphicData uri="http://schemas.openxmlformats.org/drawingml/2006/table">
            <a:tbl>
              <a:tblPr firstRow="1" firstCol="1" bandRow="1">
                <a:tableStyleId>{5940675A-B579-460E-94D1-54222C63F5DA}</a:tableStyleId>
              </a:tblPr>
              <a:tblGrid>
                <a:gridCol w="1199579">
                  <a:extLst>
                    <a:ext uri="{9D8B030D-6E8A-4147-A177-3AD203B41FA5}">
                      <a16:colId xmlns:a16="http://schemas.microsoft.com/office/drawing/2014/main" val="20000"/>
                    </a:ext>
                  </a:extLst>
                </a:gridCol>
                <a:gridCol w="820767">
                  <a:extLst>
                    <a:ext uri="{9D8B030D-6E8A-4147-A177-3AD203B41FA5}">
                      <a16:colId xmlns:a16="http://schemas.microsoft.com/office/drawing/2014/main" val="20001"/>
                    </a:ext>
                  </a:extLst>
                </a:gridCol>
                <a:gridCol w="1136447">
                  <a:extLst>
                    <a:ext uri="{9D8B030D-6E8A-4147-A177-3AD203B41FA5}">
                      <a16:colId xmlns:a16="http://schemas.microsoft.com/office/drawing/2014/main" val="20002"/>
                    </a:ext>
                  </a:extLst>
                </a:gridCol>
                <a:gridCol w="1212211">
                  <a:extLst>
                    <a:ext uri="{9D8B030D-6E8A-4147-A177-3AD203B41FA5}">
                      <a16:colId xmlns:a16="http://schemas.microsoft.com/office/drawing/2014/main" val="20003"/>
                    </a:ext>
                  </a:extLst>
                </a:gridCol>
                <a:gridCol w="1174328">
                  <a:extLst>
                    <a:ext uri="{9D8B030D-6E8A-4147-A177-3AD203B41FA5}">
                      <a16:colId xmlns:a16="http://schemas.microsoft.com/office/drawing/2014/main" val="20004"/>
                    </a:ext>
                  </a:extLst>
                </a:gridCol>
                <a:gridCol w="1426872">
                  <a:extLst>
                    <a:ext uri="{9D8B030D-6E8A-4147-A177-3AD203B41FA5}">
                      <a16:colId xmlns:a16="http://schemas.microsoft.com/office/drawing/2014/main" val="20005"/>
                    </a:ext>
                  </a:extLst>
                </a:gridCol>
                <a:gridCol w="1060684">
                  <a:extLst>
                    <a:ext uri="{9D8B030D-6E8A-4147-A177-3AD203B41FA5}">
                      <a16:colId xmlns:a16="http://schemas.microsoft.com/office/drawing/2014/main" val="20006"/>
                    </a:ext>
                  </a:extLst>
                </a:gridCol>
                <a:gridCol w="1275346">
                  <a:extLst>
                    <a:ext uri="{9D8B030D-6E8A-4147-A177-3AD203B41FA5}">
                      <a16:colId xmlns:a16="http://schemas.microsoft.com/office/drawing/2014/main" val="20007"/>
                    </a:ext>
                  </a:extLst>
                </a:gridCol>
                <a:gridCol w="1300600">
                  <a:extLst>
                    <a:ext uri="{9D8B030D-6E8A-4147-A177-3AD203B41FA5}">
                      <a16:colId xmlns:a16="http://schemas.microsoft.com/office/drawing/2014/main" val="20008"/>
                    </a:ext>
                  </a:extLst>
                </a:gridCol>
                <a:gridCol w="1178540">
                  <a:extLst>
                    <a:ext uri="{9D8B030D-6E8A-4147-A177-3AD203B41FA5}">
                      <a16:colId xmlns:a16="http://schemas.microsoft.com/office/drawing/2014/main" val="20009"/>
                    </a:ext>
                  </a:extLst>
                </a:gridCol>
              </a:tblGrid>
              <a:tr h="169305">
                <a:tc>
                  <a:txBody>
                    <a:bodyPr/>
                    <a:lstStyle/>
                    <a:p>
                      <a:pPr algn="ctr">
                        <a:lnSpc>
                          <a:spcPct val="107000"/>
                        </a:lnSpc>
                        <a:spcAft>
                          <a:spcPts val="800"/>
                        </a:spcAft>
                      </a:pPr>
                      <a:r>
                        <a:rPr lang="en-GB" sz="1200" b="1" dirty="0">
                          <a:effectLst/>
                          <a:latin typeface="Kinetic Letters Joined" panose="00000500000000000000" pitchFamily="50" charset="0"/>
                        </a:rPr>
                        <a:t>1100 B.C.</a:t>
                      </a:r>
                      <a:endParaRPr lang="en-GB" sz="1100" b="1" dirty="0">
                        <a:effectLst/>
                        <a:latin typeface="Kinetic Letters Joined" panose="00000500000000000000" pitchFamily="50" charset="0"/>
                        <a:ea typeface="Calibri" panose="020F0502020204030204" pitchFamily="34" charset="0"/>
                        <a:cs typeface="Times New Roman" panose="02020603050405020304" pitchFamily="18" charset="0"/>
                      </a:endParaRPr>
                    </a:p>
                  </a:txBody>
                  <a:tcPr marL="50782" marR="50782" marT="0" marB="0">
                    <a:solidFill>
                      <a:schemeClr val="bg2">
                        <a:lumMod val="90000"/>
                      </a:schemeClr>
                    </a:solidFill>
                  </a:tcPr>
                </a:tc>
                <a:tc>
                  <a:txBody>
                    <a:bodyPr/>
                    <a:lstStyle/>
                    <a:p>
                      <a:pPr algn="ctr">
                        <a:lnSpc>
                          <a:spcPct val="107000"/>
                        </a:lnSpc>
                        <a:spcAft>
                          <a:spcPts val="800"/>
                        </a:spcAft>
                      </a:pPr>
                      <a:r>
                        <a:rPr lang="en-GB" sz="1200" b="1" dirty="0">
                          <a:effectLst/>
                          <a:latin typeface="Kinetic Letters Joined" panose="00000500000000000000" pitchFamily="50" charset="0"/>
                        </a:rPr>
                        <a:t>800 B.C.</a:t>
                      </a:r>
                      <a:endParaRPr lang="en-GB" sz="1100" b="1" dirty="0">
                        <a:effectLst/>
                        <a:latin typeface="Kinetic Letters Joined" panose="00000500000000000000" pitchFamily="50" charset="0"/>
                        <a:ea typeface="Calibri" panose="020F0502020204030204" pitchFamily="34" charset="0"/>
                        <a:cs typeface="Times New Roman" panose="02020603050405020304" pitchFamily="18" charset="0"/>
                      </a:endParaRPr>
                    </a:p>
                  </a:txBody>
                  <a:tcPr marL="50782" marR="50782" marT="0" marB="0">
                    <a:solidFill>
                      <a:schemeClr val="bg2">
                        <a:lumMod val="90000"/>
                      </a:schemeClr>
                    </a:solidFill>
                  </a:tcPr>
                </a:tc>
                <a:tc>
                  <a:txBody>
                    <a:bodyPr/>
                    <a:lstStyle/>
                    <a:p>
                      <a:pPr algn="ctr">
                        <a:lnSpc>
                          <a:spcPct val="107000"/>
                        </a:lnSpc>
                        <a:spcAft>
                          <a:spcPts val="800"/>
                        </a:spcAft>
                      </a:pPr>
                      <a:r>
                        <a:rPr lang="en-GB" sz="1200" b="1" dirty="0">
                          <a:effectLst/>
                          <a:latin typeface="Kinetic Letters Joined" panose="00000500000000000000" pitchFamily="50" charset="0"/>
                        </a:rPr>
                        <a:t>400 B.C.</a:t>
                      </a:r>
                      <a:endParaRPr lang="en-GB" sz="1100" b="1" dirty="0">
                        <a:effectLst/>
                        <a:latin typeface="Kinetic Letters Joined" panose="00000500000000000000" pitchFamily="50" charset="0"/>
                        <a:ea typeface="Calibri" panose="020F0502020204030204" pitchFamily="34" charset="0"/>
                        <a:cs typeface="Times New Roman" panose="02020603050405020304" pitchFamily="18" charset="0"/>
                      </a:endParaRPr>
                    </a:p>
                  </a:txBody>
                  <a:tcPr marL="50782" marR="50782" marT="0" marB="0">
                    <a:solidFill>
                      <a:schemeClr val="bg2">
                        <a:lumMod val="90000"/>
                      </a:schemeClr>
                    </a:solidFill>
                  </a:tcPr>
                </a:tc>
                <a:tc>
                  <a:txBody>
                    <a:bodyPr/>
                    <a:lstStyle/>
                    <a:p>
                      <a:pPr algn="ctr">
                        <a:lnSpc>
                          <a:spcPct val="107000"/>
                        </a:lnSpc>
                        <a:spcAft>
                          <a:spcPts val="800"/>
                        </a:spcAft>
                      </a:pPr>
                      <a:r>
                        <a:rPr lang="en-GB" sz="1200" b="1" dirty="0">
                          <a:effectLst/>
                          <a:latin typeface="Kinetic Letters Joined" panose="00000500000000000000" pitchFamily="50" charset="0"/>
                        </a:rPr>
                        <a:t>300 B.C.</a:t>
                      </a:r>
                      <a:endParaRPr lang="en-GB" sz="1100" b="1" dirty="0">
                        <a:effectLst/>
                        <a:latin typeface="Kinetic Letters Joined" panose="00000500000000000000" pitchFamily="50" charset="0"/>
                        <a:ea typeface="Calibri" panose="020F0502020204030204" pitchFamily="34" charset="0"/>
                        <a:cs typeface="Times New Roman" panose="02020603050405020304" pitchFamily="18" charset="0"/>
                      </a:endParaRPr>
                    </a:p>
                  </a:txBody>
                  <a:tcPr marL="50782" marR="50782" marT="0" marB="0">
                    <a:solidFill>
                      <a:schemeClr val="bg2">
                        <a:lumMod val="90000"/>
                      </a:schemeClr>
                    </a:solidFill>
                  </a:tcPr>
                </a:tc>
                <a:tc>
                  <a:txBody>
                    <a:bodyPr/>
                    <a:lstStyle/>
                    <a:p>
                      <a:pPr algn="ctr">
                        <a:lnSpc>
                          <a:spcPct val="107000"/>
                        </a:lnSpc>
                        <a:spcAft>
                          <a:spcPts val="800"/>
                        </a:spcAft>
                      </a:pPr>
                      <a:r>
                        <a:rPr lang="en-GB" sz="1200" b="1" dirty="0">
                          <a:effectLst/>
                          <a:latin typeface="Kinetic Letters Joined" panose="00000500000000000000" pitchFamily="50" charset="0"/>
                        </a:rPr>
                        <a:t>100 B. C.</a:t>
                      </a:r>
                      <a:endParaRPr lang="en-GB" sz="1100" b="1" dirty="0">
                        <a:effectLst/>
                        <a:latin typeface="Kinetic Letters Joined" panose="00000500000000000000" pitchFamily="50" charset="0"/>
                        <a:ea typeface="Calibri" panose="020F0502020204030204" pitchFamily="34" charset="0"/>
                        <a:cs typeface="Times New Roman" panose="02020603050405020304" pitchFamily="18" charset="0"/>
                      </a:endParaRPr>
                    </a:p>
                  </a:txBody>
                  <a:tcPr marL="50782" marR="50782" marT="0" marB="0">
                    <a:solidFill>
                      <a:schemeClr val="bg2">
                        <a:lumMod val="90000"/>
                      </a:schemeClr>
                    </a:solidFill>
                  </a:tcPr>
                </a:tc>
                <a:tc>
                  <a:txBody>
                    <a:bodyPr/>
                    <a:lstStyle/>
                    <a:p>
                      <a:pPr algn="ctr">
                        <a:lnSpc>
                          <a:spcPct val="107000"/>
                        </a:lnSpc>
                        <a:spcAft>
                          <a:spcPts val="800"/>
                        </a:spcAft>
                      </a:pPr>
                      <a:r>
                        <a:rPr lang="en-GB" sz="1200" b="1" dirty="0">
                          <a:effectLst/>
                          <a:latin typeface="Kinetic Letters Joined" panose="00000500000000000000" pitchFamily="50" charset="0"/>
                        </a:rPr>
                        <a:t>600 A.D.</a:t>
                      </a:r>
                      <a:endParaRPr lang="en-GB" sz="1100" b="1" dirty="0">
                        <a:effectLst/>
                        <a:latin typeface="Kinetic Letters Joined" panose="00000500000000000000" pitchFamily="50" charset="0"/>
                        <a:ea typeface="Calibri" panose="020F0502020204030204" pitchFamily="34" charset="0"/>
                        <a:cs typeface="Times New Roman" panose="02020603050405020304" pitchFamily="18" charset="0"/>
                      </a:endParaRPr>
                    </a:p>
                  </a:txBody>
                  <a:tcPr marL="50782" marR="50782" marT="0" marB="0">
                    <a:solidFill>
                      <a:schemeClr val="bg2">
                        <a:lumMod val="90000"/>
                      </a:schemeClr>
                    </a:solidFill>
                  </a:tcPr>
                </a:tc>
                <a:tc>
                  <a:txBody>
                    <a:bodyPr/>
                    <a:lstStyle/>
                    <a:p>
                      <a:pPr algn="ctr">
                        <a:lnSpc>
                          <a:spcPct val="107000"/>
                        </a:lnSpc>
                        <a:spcAft>
                          <a:spcPts val="800"/>
                        </a:spcAft>
                      </a:pPr>
                      <a:r>
                        <a:rPr lang="en-GB" sz="1200" b="1" dirty="0">
                          <a:effectLst/>
                          <a:latin typeface="Kinetic Letters Joined" panose="00000500000000000000" pitchFamily="50" charset="0"/>
                        </a:rPr>
                        <a:t>800 A.D.</a:t>
                      </a:r>
                      <a:endParaRPr lang="en-GB" sz="1100" b="1" dirty="0">
                        <a:effectLst/>
                        <a:latin typeface="Kinetic Letters Joined" panose="00000500000000000000" pitchFamily="50" charset="0"/>
                        <a:ea typeface="Calibri" panose="020F0502020204030204" pitchFamily="34" charset="0"/>
                        <a:cs typeface="Times New Roman" panose="02020603050405020304" pitchFamily="18" charset="0"/>
                      </a:endParaRPr>
                    </a:p>
                  </a:txBody>
                  <a:tcPr marL="50782" marR="50782" marT="0" marB="0">
                    <a:solidFill>
                      <a:schemeClr val="bg2">
                        <a:lumMod val="90000"/>
                      </a:schemeClr>
                    </a:solidFill>
                  </a:tcPr>
                </a:tc>
                <a:tc>
                  <a:txBody>
                    <a:bodyPr/>
                    <a:lstStyle/>
                    <a:p>
                      <a:pPr algn="ctr">
                        <a:lnSpc>
                          <a:spcPct val="107000"/>
                        </a:lnSpc>
                        <a:spcAft>
                          <a:spcPts val="800"/>
                        </a:spcAft>
                      </a:pPr>
                      <a:r>
                        <a:rPr lang="en-GB" sz="1200" b="1" dirty="0">
                          <a:effectLst/>
                          <a:latin typeface="Kinetic Letters Joined" panose="00000500000000000000" pitchFamily="50" charset="0"/>
                        </a:rPr>
                        <a:t>900 A.D.</a:t>
                      </a:r>
                      <a:endParaRPr lang="en-GB" sz="1100" b="1" dirty="0">
                        <a:effectLst/>
                        <a:latin typeface="Kinetic Letters Joined" panose="00000500000000000000" pitchFamily="50" charset="0"/>
                        <a:ea typeface="Calibri" panose="020F0502020204030204" pitchFamily="34" charset="0"/>
                        <a:cs typeface="Times New Roman" panose="02020603050405020304" pitchFamily="18" charset="0"/>
                      </a:endParaRPr>
                    </a:p>
                  </a:txBody>
                  <a:tcPr marL="50782" marR="50782" marT="0" marB="0">
                    <a:solidFill>
                      <a:schemeClr val="bg2">
                        <a:lumMod val="90000"/>
                      </a:schemeClr>
                    </a:solidFill>
                  </a:tcPr>
                </a:tc>
                <a:tc>
                  <a:txBody>
                    <a:bodyPr/>
                    <a:lstStyle/>
                    <a:p>
                      <a:pPr algn="ctr">
                        <a:lnSpc>
                          <a:spcPct val="107000"/>
                        </a:lnSpc>
                        <a:spcAft>
                          <a:spcPts val="800"/>
                        </a:spcAft>
                      </a:pPr>
                      <a:r>
                        <a:rPr lang="en-GB" sz="1200" b="1" dirty="0">
                          <a:effectLst/>
                          <a:latin typeface="Kinetic Letters Joined" panose="00000500000000000000" pitchFamily="50" charset="0"/>
                        </a:rPr>
                        <a:t>1502 A.D.</a:t>
                      </a:r>
                      <a:endParaRPr lang="en-GB" sz="1100" b="1" dirty="0">
                        <a:effectLst/>
                        <a:latin typeface="Kinetic Letters Joined" panose="00000500000000000000" pitchFamily="50" charset="0"/>
                        <a:ea typeface="Calibri" panose="020F0502020204030204" pitchFamily="34" charset="0"/>
                        <a:cs typeface="Times New Roman" panose="02020603050405020304" pitchFamily="18" charset="0"/>
                      </a:endParaRPr>
                    </a:p>
                  </a:txBody>
                  <a:tcPr marL="50782" marR="50782" marT="0" marB="0">
                    <a:solidFill>
                      <a:schemeClr val="bg2">
                        <a:lumMod val="90000"/>
                      </a:schemeClr>
                    </a:solidFill>
                  </a:tcPr>
                </a:tc>
                <a:tc>
                  <a:txBody>
                    <a:bodyPr/>
                    <a:lstStyle/>
                    <a:p>
                      <a:pPr algn="ctr">
                        <a:lnSpc>
                          <a:spcPct val="107000"/>
                        </a:lnSpc>
                        <a:spcAft>
                          <a:spcPts val="800"/>
                        </a:spcAft>
                      </a:pPr>
                      <a:r>
                        <a:rPr lang="en-GB" sz="1200" b="1" dirty="0">
                          <a:effectLst/>
                          <a:latin typeface="Kinetic Letters Joined" panose="00000500000000000000" pitchFamily="50" charset="0"/>
                        </a:rPr>
                        <a:t>1100 B.C.</a:t>
                      </a:r>
                      <a:endParaRPr lang="en-GB" sz="1100" b="1" dirty="0">
                        <a:effectLst/>
                        <a:latin typeface="Kinetic Letters Joined" panose="00000500000000000000" pitchFamily="50" charset="0"/>
                        <a:ea typeface="Calibri" panose="020F0502020204030204" pitchFamily="34" charset="0"/>
                        <a:cs typeface="Times New Roman" panose="02020603050405020304" pitchFamily="18" charset="0"/>
                      </a:endParaRPr>
                    </a:p>
                  </a:txBody>
                  <a:tcPr marL="50782" marR="50782" marT="0" marB="0">
                    <a:solidFill>
                      <a:schemeClr val="bg2">
                        <a:lumMod val="90000"/>
                      </a:schemeClr>
                    </a:solidFill>
                  </a:tcPr>
                </a:tc>
                <a:extLst>
                  <a:ext uri="{0D108BD9-81ED-4DB2-BD59-A6C34878D82A}">
                    <a16:rowId xmlns:a16="http://schemas.microsoft.com/office/drawing/2014/main" val="10000"/>
                  </a:ext>
                </a:extLst>
              </a:tr>
              <a:tr h="636520">
                <a:tc>
                  <a:txBody>
                    <a:bodyPr/>
                    <a:lstStyle/>
                    <a:p>
                      <a:pPr algn="ctr">
                        <a:lnSpc>
                          <a:spcPct val="107000"/>
                        </a:lnSpc>
                        <a:spcAft>
                          <a:spcPts val="800"/>
                        </a:spcAft>
                      </a:pPr>
                      <a:r>
                        <a:rPr lang="en-GB" sz="1100" dirty="0">
                          <a:effectLst/>
                          <a:latin typeface="Kinetic Letters Joined" panose="00000500000000000000" pitchFamily="50" charset="0"/>
                        </a:rPr>
                        <a:t>The first hunter-gatherers on the pacific coast</a:t>
                      </a:r>
                      <a:endParaRPr lang="en-GB" sz="1100" dirty="0">
                        <a:effectLst/>
                        <a:latin typeface="Kinetic Letters Joined" panose="00000500000000000000" pitchFamily="50" charset="0"/>
                        <a:ea typeface="Calibri" panose="020F0502020204030204" pitchFamily="34" charset="0"/>
                        <a:cs typeface="Times New Roman" panose="02020603050405020304" pitchFamily="18" charset="0"/>
                      </a:endParaRPr>
                    </a:p>
                  </a:txBody>
                  <a:tcPr marL="50782" marR="50782" marT="0" marB="0">
                    <a:solidFill>
                      <a:schemeClr val="bg1"/>
                    </a:solidFill>
                  </a:tcPr>
                </a:tc>
                <a:tc>
                  <a:txBody>
                    <a:bodyPr/>
                    <a:lstStyle/>
                    <a:p>
                      <a:pPr algn="ctr">
                        <a:lnSpc>
                          <a:spcPct val="107000"/>
                        </a:lnSpc>
                        <a:spcAft>
                          <a:spcPts val="800"/>
                        </a:spcAft>
                      </a:pPr>
                      <a:r>
                        <a:rPr lang="en-GB" sz="1100" dirty="0">
                          <a:effectLst/>
                          <a:latin typeface="Kinetic Letters Joined" panose="00000500000000000000" pitchFamily="50" charset="0"/>
                        </a:rPr>
                        <a:t>Village farming and trade become established</a:t>
                      </a:r>
                      <a:endParaRPr lang="en-GB" sz="1100" dirty="0">
                        <a:effectLst/>
                        <a:latin typeface="Kinetic Letters Joined" panose="00000500000000000000" pitchFamily="50" charset="0"/>
                        <a:ea typeface="Calibri" panose="020F0502020204030204" pitchFamily="34" charset="0"/>
                        <a:cs typeface="Times New Roman" panose="02020603050405020304" pitchFamily="18" charset="0"/>
                      </a:endParaRPr>
                    </a:p>
                  </a:txBody>
                  <a:tcPr marL="50782" marR="50782" marT="0" marB="0">
                    <a:solidFill>
                      <a:schemeClr val="bg1"/>
                    </a:solidFill>
                  </a:tcPr>
                </a:tc>
                <a:tc>
                  <a:txBody>
                    <a:bodyPr/>
                    <a:lstStyle/>
                    <a:p>
                      <a:pPr algn="ctr">
                        <a:lnSpc>
                          <a:spcPct val="107000"/>
                        </a:lnSpc>
                        <a:spcAft>
                          <a:spcPts val="800"/>
                        </a:spcAft>
                      </a:pPr>
                      <a:r>
                        <a:rPr lang="en-GB" sz="1100" dirty="0">
                          <a:effectLst/>
                          <a:latin typeface="Kinetic Letters Joined" panose="00000500000000000000" pitchFamily="50" charset="0"/>
                        </a:rPr>
                        <a:t>First solar calendars invented</a:t>
                      </a:r>
                      <a:endParaRPr lang="en-GB" sz="1100" dirty="0">
                        <a:effectLst/>
                        <a:latin typeface="Kinetic Letters Joined" panose="00000500000000000000" pitchFamily="50" charset="0"/>
                        <a:ea typeface="Calibri" panose="020F0502020204030204" pitchFamily="34" charset="0"/>
                        <a:cs typeface="Times New Roman" panose="02020603050405020304" pitchFamily="18" charset="0"/>
                      </a:endParaRPr>
                    </a:p>
                  </a:txBody>
                  <a:tcPr marL="50782" marR="50782" marT="0" marB="0">
                    <a:solidFill>
                      <a:schemeClr val="bg1"/>
                    </a:solidFill>
                  </a:tcPr>
                </a:tc>
                <a:tc>
                  <a:txBody>
                    <a:bodyPr/>
                    <a:lstStyle/>
                    <a:p>
                      <a:pPr algn="ctr">
                        <a:lnSpc>
                          <a:spcPct val="107000"/>
                        </a:lnSpc>
                        <a:spcAft>
                          <a:spcPts val="800"/>
                        </a:spcAft>
                      </a:pPr>
                      <a:r>
                        <a:rPr lang="en-GB" sz="1100" dirty="0">
                          <a:effectLst/>
                          <a:latin typeface="Kinetic Letters Joined" panose="00000500000000000000" pitchFamily="50" charset="0"/>
                        </a:rPr>
                        <a:t>Cities become centres for trade and kings begin to rule</a:t>
                      </a:r>
                      <a:endParaRPr lang="en-GB" sz="1100" dirty="0">
                        <a:effectLst/>
                        <a:latin typeface="Kinetic Letters Joined" panose="00000500000000000000" pitchFamily="50" charset="0"/>
                        <a:ea typeface="Calibri" panose="020F0502020204030204" pitchFamily="34" charset="0"/>
                        <a:cs typeface="Times New Roman" panose="02020603050405020304" pitchFamily="18" charset="0"/>
                      </a:endParaRPr>
                    </a:p>
                  </a:txBody>
                  <a:tcPr marL="50782" marR="50782" marT="0" marB="0">
                    <a:solidFill>
                      <a:schemeClr val="bg1"/>
                    </a:solidFill>
                  </a:tcPr>
                </a:tc>
                <a:tc>
                  <a:txBody>
                    <a:bodyPr/>
                    <a:lstStyle/>
                    <a:p>
                      <a:pPr algn="ctr">
                        <a:lnSpc>
                          <a:spcPct val="107000"/>
                        </a:lnSpc>
                        <a:spcAft>
                          <a:spcPts val="800"/>
                        </a:spcAft>
                      </a:pPr>
                      <a:r>
                        <a:rPr lang="en-GB" sz="1100" dirty="0">
                          <a:effectLst/>
                          <a:latin typeface="Kinetic Letters Joined" panose="00000500000000000000" pitchFamily="50" charset="0"/>
                        </a:rPr>
                        <a:t>First pyramids are built</a:t>
                      </a:r>
                      <a:endParaRPr lang="en-GB" sz="1100" dirty="0">
                        <a:effectLst/>
                        <a:latin typeface="Kinetic Letters Joined" panose="00000500000000000000" pitchFamily="50" charset="0"/>
                        <a:ea typeface="Calibri" panose="020F0502020204030204" pitchFamily="34" charset="0"/>
                        <a:cs typeface="Times New Roman" panose="02020603050405020304" pitchFamily="18" charset="0"/>
                      </a:endParaRPr>
                    </a:p>
                  </a:txBody>
                  <a:tcPr marL="50782" marR="50782" marT="0" marB="0">
                    <a:solidFill>
                      <a:schemeClr val="bg1"/>
                    </a:solidFill>
                  </a:tcPr>
                </a:tc>
                <a:tc>
                  <a:txBody>
                    <a:bodyPr/>
                    <a:lstStyle/>
                    <a:p>
                      <a:pPr algn="ctr">
                        <a:lnSpc>
                          <a:spcPct val="107000"/>
                        </a:lnSpc>
                        <a:spcAft>
                          <a:spcPts val="800"/>
                        </a:spcAft>
                      </a:pPr>
                      <a:r>
                        <a:rPr lang="en-GB" sz="1100" dirty="0">
                          <a:effectLst/>
                          <a:latin typeface="Kinetic Letters Joined" panose="00000500000000000000" pitchFamily="50" charset="0"/>
                        </a:rPr>
                        <a:t>Cities start expanding quickly</a:t>
                      </a:r>
                      <a:endParaRPr lang="en-GB" sz="1100" dirty="0">
                        <a:effectLst/>
                        <a:latin typeface="Kinetic Letters Joined" panose="00000500000000000000" pitchFamily="50" charset="0"/>
                        <a:ea typeface="Calibri" panose="020F0502020204030204" pitchFamily="34" charset="0"/>
                        <a:cs typeface="Times New Roman" panose="02020603050405020304" pitchFamily="18" charset="0"/>
                      </a:endParaRPr>
                    </a:p>
                  </a:txBody>
                  <a:tcPr marL="50782" marR="50782" marT="0" marB="0">
                    <a:solidFill>
                      <a:schemeClr val="bg1"/>
                    </a:solidFill>
                  </a:tcPr>
                </a:tc>
                <a:tc>
                  <a:txBody>
                    <a:bodyPr/>
                    <a:lstStyle/>
                    <a:p>
                      <a:pPr algn="ctr">
                        <a:lnSpc>
                          <a:spcPct val="107000"/>
                        </a:lnSpc>
                        <a:spcAft>
                          <a:spcPts val="800"/>
                        </a:spcAft>
                      </a:pPr>
                      <a:r>
                        <a:rPr lang="en-GB" sz="1100" dirty="0">
                          <a:effectLst/>
                          <a:latin typeface="Kinetic Letters Joined" panose="00000500000000000000" pitchFamily="50" charset="0"/>
                        </a:rPr>
                        <a:t>Building of stepped pyramid of Chichen-Itza</a:t>
                      </a:r>
                      <a:endParaRPr lang="en-GB" sz="1100" dirty="0">
                        <a:effectLst/>
                        <a:latin typeface="Kinetic Letters Joined" panose="00000500000000000000" pitchFamily="50" charset="0"/>
                        <a:ea typeface="Calibri" panose="020F0502020204030204" pitchFamily="34" charset="0"/>
                        <a:cs typeface="Times New Roman" panose="02020603050405020304" pitchFamily="18" charset="0"/>
                      </a:endParaRPr>
                    </a:p>
                  </a:txBody>
                  <a:tcPr marL="50782" marR="50782" marT="0" marB="0">
                    <a:solidFill>
                      <a:schemeClr val="bg1"/>
                    </a:solidFill>
                  </a:tcPr>
                </a:tc>
                <a:tc>
                  <a:txBody>
                    <a:bodyPr/>
                    <a:lstStyle/>
                    <a:p>
                      <a:pPr algn="ctr">
                        <a:lnSpc>
                          <a:spcPct val="107000"/>
                        </a:lnSpc>
                        <a:spcAft>
                          <a:spcPts val="800"/>
                        </a:spcAft>
                      </a:pPr>
                      <a:r>
                        <a:rPr lang="en-GB" sz="1100" dirty="0">
                          <a:effectLst/>
                          <a:latin typeface="Kinetic Letters Joined" panose="00000500000000000000" pitchFamily="50" charset="0"/>
                        </a:rPr>
                        <a:t>Decline of Mayan cities</a:t>
                      </a:r>
                      <a:endParaRPr lang="en-GB" sz="1100" dirty="0">
                        <a:effectLst/>
                        <a:latin typeface="Kinetic Letters Joined" panose="00000500000000000000" pitchFamily="50" charset="0"/>
                        <a:ea typeface="Calibri" panose="020F0502020204030204" pitchFamily="34" charset="0"/>
                        <a:cs typeface="Times New Roman" panose="02020603050405020304" pitchFamily="18" charset="0"/>
                      </a:endParaRPr>
                    </a:p>
                  </a:txBody>
                  <a:tcPr marL="50782" marR="50782" marT="0" marB="0">
                    <a:solidFill>
                      <a:schemeClr val="bg1"/>
                    </a:solidFill>
                  </a:tcPr>
                </a:tc>
                <a:tc>
                  <a:txBody>
                    <a:bodyPr/>
                    <a:lstStyle/>
                    <a:p>
                      <a:pPr algn="ctr">
                        <a:lnSpc>
                          <a:spcPct val="107000"/>
                        </a:lnSpc>
                        <a:spcAft>
                          <a:spcPts val="800"/>
                        </a:spcAft>
                      </a:pPr>
                      <a:r>
                        <a:rPr lang="en-GB" sz="1100" dirty="0">
                          <a:effectLst/>
                          <a:latin typeface="Kinetic Letters Joined" panose="00000500000000000000" pitchFamily="50" charset="0"/>
                        </a:rPr>
                        <a:t>First contact with Europeans is made</a:t>
                      </a:r>
                      <a:endParaRPr lang="en-GB" sz="1100" dirty="0">
                        <a:effectLst/>
                        <a:latin typeface="Kinetic Letters Joined" panose="00000500000000000000" pitchFamily="50" charset="0"/>
                        <a:ea typeface="Calibri" panose="020F0502020204030204" pitchFamily="34" charset="0"/>
                        <a:cs typeface="Times New Roman" panose="02020603050405020304" pitchFamily="18" charset="0"/>
                      </a:endParaRPr>
                    </a:p>
                  </a:txBody>
                  <a:tcPr marL="50782" marR="50782" marT="0" marB="0">
                    <a:solidFill>
                      <a:schemeClr val="bg1"/>
                    </a:solidFill>
                  </a:tcPr>
                </a:tc>
                <a:tc>
                  <a:txBody>
                    <a:bodyPr/>
                    <a:lstStyle/>
                    <a:p>
                      <a:pPr algn="ctr">
                        <a:lnSpc>
                          <a:spcPct val="107000"/>
                        </a:lnSpc>
                        <a:spcAft>
                          <a:spcPts val="800"/>
                        </a:spcAft>
                      </a:pPr>
                      <a:r>
                        <a:rPr lang="en-GB" sz="1100" dirty="0">
                          <a:effectLst/>
                          <a:latin typeface="Kinetic Letters Joined" panose="00000500000000000000" pitchFamily="50" charset="0"/>
                        </a:rPr>
                        <a:t>The first hunter-gatherers on the pacific coast</a:t>
                      </a:r>
                      <a:endParaRPr lang="en-GB" sz="1100" dirty="0">
                        <a:effectLst/>
                        <a:latin typeface="Kinetic Letters Joined" panose="00000500000000000000" pitchFamily="50" charset="0"/>
                        <a:ea typeface="Calibri" panose="020F0502020204030204" pitchFamily="34" charset="0"/>
                        <a:cs typeface="Times New Roman" panose="02020603050405020304" pitchFamily="18" charset="0"/>
                      </a:endParaRPr>
                    </a:p>
                  </a:txBody>
                  <a:tcPr marL="50782" marR="50782" marT="0" marB="0">
                    <a:solidFill>
                      <a:schemeClr val="bg1"/>
                    </a:solidFill>
                  </a:tcPr>
                </a:tc>
                <a:extLst>
                  <a:ext uri="{0D108BD9-81ED-4DB2-BD59-A6C34878D82A}">
                    <a16:rowId xmlns:a16="http://schemas.microsoft.com/office/drawing/2014/main" val="10001"/>
                  </a:ext>
                </a:extLst>
              </a:tr>
            </a:tbl>
          </a:graphicData>
        </a:graphic>
      </p:graphicFrame>
      <p:pic>
        <p:nvPicPr>
          <p:cNvPr id="20" name="Picture 19">
            <a:extLst>
              <a:ext uri="{FF2B5EF4-FFF2-40B4-BE49-F238E27FC236}">
                <a16:creationId xmlns:a16="http://schemas.microsoft.com/office/drawing/2014/main" id="{241D7F1D-F169-4EC9-9FF6-52BAA966603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312324" y="3320861"/>
            <a:ext cx="2383084" cy="1614075"/>
          </a:xfrm>
          <a:prstGeom prst="rect">
            <a:avLst/>
          </a:prstGeom>
        </p:spPr>
      </p:pic>
      <p:pic>
        <p:nvPicPr>
          <p:cNvPr id="21" name="Picture 20">
            <a:extLst>
              <a:ext uri="{FF2B5EF4-FFF2-40B4-BE49-F238E27FC236}">
                <a16:creationId xmlns:a16="http://schemas.microsoft.com/office/drawing/2014/main" id="{1EE89169-6864-4F72-9AD4-ABA3C872275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433890" y="4570103"/>
            <a:ext cx="2679171" cy="2086435"/>
          </a:xfrm>
          <a:prstGeom prst="rect">
            <a:avLst/>
          </a:prstGeom>
        </p:spPr>
      </p:pic>
      <p:sp>
        <p:nvSpPr>
          <p:cNvPr id="22" name="Rectangle 21">
            <a:extLst>
              <a:ext uri="{FF2B5EF4-FFF2-40B4-BE49-F238E27FC236}">
                <a16:creationId xmlns:a16="http://schemas.microsoft.com/office/drawing/2014/main" id="{84A6FFFA-AE1B-4D2A-8AA3-9C40849E4452}"/>
              </a:ext>
            </a:extLst>
          </p:cNvPr>
          <p:cNvSpPr/>
          <p:nvPr/>
        </p:nvSpPr>
        <p:spPr>
          <a:xfrm>
            <a:off x="9956103" y="3306666"/>
            <a:ext cx="739305" cy="276999"/>
          </a:xfrm>
          <a:prstGeom prst="rect">
            <a:avLst/>
          </a:prstGeom>
          <a:solidFill>
            <a:schemeClr val="bg1"/>
          </a:solidFill>
        </p:spPr>
        <p:txBody>
          <a:bodyPr wrap="none">
            <a:spAutoFit/>
          </a:bodyPr>
          <a:lstStyle/>
          <a:p>
            <a:r>
              <a:rPr lang="en-GB" sz="1200" dirty="0">
                <a:latin typeface="Kinetic Letters Joined" panose="00000500000000000000" pitchFamily="50" charset="0"/>
              </a:rPr>
              <a:t>Chichen Itza</a:t>
            </a:r>
          </a:p>
        </p:txBody>
      </p:sp>
    </p:spTree>
    <p:extLst>
      <p:ext uri="{BB962C8B-B14F-4D97-AF65-F5344CB8AC3E}">
        <p14:creationId xmlns:p14="http://schemas.microsoft.com/office/powerpoint/2010/main" val="33017191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307</TotalTime>
  <Words>683</Words>
  <Application>Microsoft Office PowerPoint</Application>
  <PresentationFormat>Widescreen</PresentationFormat>
  <Paragraphs>48</Paragraphs>
  <Slides>1</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vt:i4>
      </vt:variant>
    </vt:vector>
  </HeadingPairs>
  <TitlesOfParts>
    <vt:vector size="8" baseType="lpstr">
      <vt:lpstr>Arial</vt:lpstr>
      <vt:lpstr>Calibri</vt:lpstr>
      <vt:lpstr>Calibri Light</vt:lpstr>
      <vt:lpstr>Kinetic Letters</vt:lpstr>
      <vt:lpstr>Kinetic Letters Joined</vt:lpstr>
      <vt:lpstr>Times New Roman</vt:lpstr>
      <vt:lpstr>Office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Lesley-Ann Blackhurst</dc:creator>
  <cp:lastModifiedBy>Scott Sefton</cp:lastModifiedBy>
  <cp:revision>39</cp:revision>
  <dcterms:created xsi:type="dcterms:W3CDTF">2023-07-12T12:21:00Z</dcterms:created>
  <dcterms:modified xsi:type="dcterms:W3CDTF">2023-12-06T16:17:24Z</dcterms:modified>
</cp:coreProperties>
</file>