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99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5D7C65-909D-427C-B1B6-74503B06A0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04E9EE3-9353-4D10-9002-6EC8720BB7F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035D16-7027-4716-B04F-78D24C99E1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53354-24EC-4A32-AB18-602C7A9D13A4}" type="datetimeFigureOut">
              <a:rPr lang="en-GB" smtClean="0"/>
              <a:t>07/01/2026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3F0B44-DBA2-4E4F-8AF1-A2728B717A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A93841-EAB2-47E5-A385-676FF7293B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812F5-DAB3-4D27-AB9B-32BCBE44EC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91910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182E1E-DFF0-486E-9C06-B5185BEFB1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7FF6BF-2D74-4CFB-891B-88DA7AD190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24023D-EF26-45D0-A570-1FAEE63D96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53354-24EC-4A32-AB18-602C7A9D13A4}" type="datetimeFigureOut">
              <a:rPr lang="en-GB" smtClean="0"/>
              <a:t>07/01/2026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F61D3B-B442-43C9-81D0-2F43F8D4A8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1ABEFE-30C5-410A-B02D-2E0C24B8AC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812F5-DAB3-4D27-AB9B-32BCBE44EC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02877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08C990-9483-4E23-A948-42206CF6D4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7B4247-3A77-40E8-9531-696D67B48A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826DC8-ACD6-4D44-A6A7-99D6E54CA4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53354-24EC-4A32-AB18-602C7A9D13A4}" type="datetimeFigureOut">
              <a:rPr lang="en-GB" smtClean="0"/>
              <a:t>07/01/2026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3C9412-0F94-45D2-979B-2C217D58A0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BA9DA1-5916-4E5E-8126-A166922129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812F5-DAB3-4D27-AB9B-32BCBE44EC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93809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C0D58C-9909-438E-B11F-13BCDCDDBA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7133A6-FDAC-4440-9839-390D511F57B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D13E8D-6C15-4944-9E49-FCBAFCE6F6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009445D-AE8A-4C86-B60F-1253BDE7B5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53354-24EC-4A32-AB18-602C7A9D13A4}" type="datetimeFigureOut">
              <a:rPr lang="en-GB" smtClean="0"/>
              <a:t>07/01/2026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5C2DFB7-E5A9-48D8-BCB0-9979D89F65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6521E7A-C627-434D-B23B-8E69EE8DF3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812F5-DAB3-4D27-AB9B-32BCBE44EC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73830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E43BC2-567B-4AF2-9B03-DB7D7FDBF3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61088F-5EBC-414D-9AF7-50A74A04C9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B9B2FA4-41F4-4A4F-93B0-6DDF4376B8B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9750683-C2B7-4DD7-9163-7D900FF5682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8B57EAD-18C5-458E-806A-8DEAF567943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28462F8-E75E-421E-A5DF-FBD728D44B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53354-24EC-4A32-AB18-602C7A9D13A4}" type="datetimeFigureOut">
              <a:rPr lang="en-GB" smtClean="0"/>
              <a:t>07/01/2026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E258E35-5E0D-4052-871B-BA0D1F3FB4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CCC832B-A148-4AE3-BC47-C62E7E38DD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812F5-DAB3-4D27-AB9B-32BCBE44EC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06324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8B0F41-FFF9-4302-ADAF-AEF277C48D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962914A-5660-4F4F-A1FB-F53D7F73B9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53354-24EC-4A32-AB18-602C7A9D13A4}" type="datetimeFigureOut">
              <a:rPr lang="en-GB" smtClean="0"/>
              <a:t>07/01/2026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C903193-9551-4B5E-9199-5B70826A3C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3B1949A-2BAF-476E-A14F-13309BE44C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812F5-DAB3-4D27-AB9B-32BCBE44EC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46336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B987578-5215-43E4-B92E-485792B5DC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53354-24EC-4A32-AB18-602C7A9D13A4}" type="datetimeFigureOut">
              <a:rPr lang="en-GB" smtClean="0"/>
              <a:t>07/01/2026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19C3584-4EE8-4A82-927B-82D079CB6E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8E39821-B2E1-4EE1-94A4-A446352708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812F5-DAB3-4D27-AB9B-32BCBE44EC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4330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7357A0-4F3E-466D-AC98-460AA3A20C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5B100C-5F4D-4A6E-9565-BAF0C40E5E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007CF9E-9E23-4C14-B18C-D5BE65B30C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5516070-8F53-4006-9664-394E0031D5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53354-24EC-4A32-AB18-602C7A9D13A4}" type="datetimeFigureOut">
              <a:rPr lang="en-GB" smtClean="0"/>
              <a:t>07/01/2026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EE2156-C501-443D-88AB-EC6DAABB77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3E3A180-4D3E-414C-9704-C757945852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812F5-DAB3-4D27-AB9B-32BCBE44EC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81875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41512F-FE79-40E2-87DF-9B9F981A78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D123790-CBEB-493C-B902-4FA99587B79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BAD64B2-9248-4138-BCCE-7BF4AAD15E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AB111A5-9F74-4296-830D-24434927F2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53354-24EC-4A32-AB18-602C7A9D13A4}" type="datetimeFigureOut">
              <a:rPr lang="en-GB" smtClean="0"/>
              <a:t>07/01/2026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483F06-C5D0-4307-A19F-AE2CE62D6D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AFACA9-801B-4CB1-911E-374EEBBBBA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812F5-DAB3-4D27-AB9B-32BCBE44EC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85197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796E73-0BEA-448A-B181-B692C2A4F9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F2ED27C-A04C-48C1-8D07-B989064E8E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C2BFE8-0D73-4999-B25D-4A41A6E19C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53354-24EC-4A32-AB18-602C7A9D13A4}" type="datetimeFigureOut">
              <a:rPr lang="en-GB" smtClean="0"/>
              <a:t>07/01/2026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C232D9-F61F-4BBE-B16E-6F66B34C62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810C34-E129-4F67-90E2-93BC086D4D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812F5-DAB3-4D27-AB9B-32BCBE44EC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96904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74CD539-EC18-420D-97F7-0FEF8154C6A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AC30703-C915-431A-8ED3-4FE90D592A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E70333-852C-4B45-875B-F8E6574FD9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53354-24EC-4A32-AB18-602C7A9D13A4}" type="datetimeFigureOut">
              <a:rPr lang="en-GB" smtClean="0"/>
              <a:t>07/01/2026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1880D4-9EEE-437C-8561-9DE2998FAA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B219DC-A6C3-4739-966D-E931D09191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812F5-DAB3-4D27-AB9B-32BCBE44EC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33824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359BB5D-0861-4694-81B7-A740D053F8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881199-63DC-43EF-86E4-17CFFF4DC8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BF6CBD-91A2-449D-9F17-7ED469FE660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C53354-24EC-4A32-AB18-602C7A9D13A4}" type="datetimeFigureOut">
              <a:rPr lang="en-GB" smtClean="0"/>
              <a:t>07/01/2026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CF8BCF-B17E-405F-B31A-4144A59B41D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3F7BF1-B0A8-4245-B139-CC24D649C8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9812F5-DAB3-4D27-AB9B-32BCBE44EC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1115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eg"/><Relationship Id="rId7" Type="http://schemas.openxmlformats.org/officeDocument/2006/relationships/image" Target="../media/image6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EE1A1DDF-700C-4F1E-A85F-0822DE0A48DE}"/>
              </a:ext>
            </a:extLst>
          </p:cNvPr>
          <p:cNvSpPr txBox="1"/>
          <p:nvPr/>
        </p:nvSpPr>
        <p:spPr>
          <a:xfrm>
            <a:off x="944076" y="149152"/>
            <a:ext cx="2754127" cy="476726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200" dirty="0">
                <a:solidFill>
                  <a:srgbClr val="C00000"/>
                </a:solidFill>
                <a:latin typeface="Kinetic Letters" panose="00000500000000000000" pitchFamily="50" charset="0"/>
              </a:rPr>
              <a:t>History Knowledge Organiser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808095B-957D-4F8F-B3FC-472846767FEF}"/>
              </a:ext>
            </a:extLst>
          </p:cNvPr>
          <p:cNvSpPr txBox="1"/>
          <p:nvPr/>
        </p:nvSpPr>
        <p:spPr>
          <a:xfrm>
            <a:off x="4314321" y="103493"/>
            <a:ext cx="2022220" cy="510778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C00000"/>
                </a:solidFill>
                <a:latin typeface="Kinetic Letters" panose="00000500000000000000" pitchFamily="50" charset="0"/>
              </a:rPr>
              <a:t>Year 3 – Spring 1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FC0D41D-F785-4C0C-AADA-67D30D5865BC}"/>
              </a:ext>
            </a:extLst>
          </p:cNvPr>
          <p:cNvSpPr txBox="1"/>
          <p:nvPr/>
        </p:nvSpPr>
        <p:spPr>
          <a:xfrm>
            <a:off x="6952660" y="120519"/>
            <a:ext cx="5092831" cy="476726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200" dirty="0">
                <a:solidFill>
                  <a:srgbClr val="C00000"/>
                </a:solidFill>
                <a:latin typeface="Kinetic Letters Joined" pitchFamily="50" charset="0"/>
              </a:rPr>
              <a:t>What were the significant achievements of the Egyptians?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A52E88C-3983-4CF2-A9D2-22D3CF9AA145}"/>
              </a:ext>
            </a:extLst>
          </p:cNvPr>
          <p:cNvSpPr txBox="1"/>
          <p:nvPr/>
        </p:nvSpPr>
        <p:spPr>
          <a:xfrm>
            <a:off x="306565" y="1954818"/>
            <a:ext cx="11417503" cy="715089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000000"/>
                </a:solidFill>
                <a:latin typeface="Kinetic Letters" panose="00000500000000000000" pitchFamily="50" charset="0"/>
              </a:rPr>
              <a:t>Knowledge and key information: </a:t>
            </a:r>
            <a:r>
              <a:rPr lang="en-GB" dirty="0">
                <a:solidFill>
                  <a:srgbClr val="000000"/>
                </a:solidFill>
                <a:latin typeface="Kinetic Letters" panose="00000500000000000000" pitchFamily="50" charset="0"/>
              </a:rPr>
              <a:t>We will learn about </a:t>
            </a:r>
            <a:r>
              <a:rPr lang="en-GB" dirty="0">
                <a:latin typeface="Kinetic Letters" panose="00000500000000000000" pitchFamily="50" charset="0"/>
              </a:rPr>
              <a:t>the achievements of the earliest civilizations – an overview of where and when the first civilizations appeared and a depth study of one of the following: Ancient Sumer; The Indus Valley; Ancient Egypt; The Shang Dynasty of Ancient China</a:t>
            </a:r>
          </a:p>
        </p:txBody>
      </p:sp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F267BFCC-FFFF-4930-9274-2A034725636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3208379"/>
              </p:ext>
            </p:extLst>
          </p:nvPr>
        </p:nvGraphicFramePr>
        <p:xfrm>
          <a:off x="94555" y="2757481"/>
          <a:ext cx="2799529" cy="3786753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799529">
                  <a:extLst>
                    <a:ext uri="{9D8B030D-6E8A-4147-A177-3AD203B41FA5}">
                      <a16:colId xmlns:a16="http://schemas.microsoft.com/office/drawing/2014/main" val="3812716163"/>
                    </a:ext>
                  </a:extLst>
                </a:gridCol>
              </a:tblGrid>
              <a:tr h="493182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</a:rPr>
                        <a:t>New skills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85995042"/>
                  </a:ext>
                </a:extLst>
              </a:tr>
              <a:tr h="3293571">
                <a:tc>
                  <a:txBody>
                    <a:bodyPr/>
                    <a:lstStyle/>
                    <a:p>
                      <a:pPr marL="285750" marR="50165" lvl="0" indent="-285750">
                        <a:lnSpc>
                          <a:spcPct val="105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600" spc="5" dirty="0">
                          <a:solidFill>
                            <a:srgbClr val="000000"/>
                          </a:solidFill>
                          <a:effectLst/>
                          <a:latin typeface="Kinetic Letters Joined" panose="00000500000000000000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Use timelines to place events in order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285750" marR="203200" indent="-285750">
                        <a:lnSpc>
                          <a:spcPct val="10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600" spc="5" dirty="0">
                          <a:solidFill>
                            <a:srgbClr val="000000"/>
                          </a:solidFill>
                          <a:effectLst/>
                          <a:latin typeface="Kinetic Letters Joined" panose="00000500000000000000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Understand timelines can be divided in BC and AD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285750" marR="168910" lvl="0" indent="-285750">
                        <a:lnSpc>
                          <a:spcPct val="105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600" spc="5" dirty="0">
                          <a:solidFill>
                            <a:srgbClr val="000000"/>
                          </a:solidFill>
                          <a:effectLst/>
                          <a:latin typeface="Kinetic Letters Joined" panose="00000500000000000000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Use words and phrases to show chronology: century, decade, interval, scale, duration, sequence</a:t>
                      </a:r>
                      <a:endParaRPr lang="en-GB" sz="1800" b="1" dirty="0">
                        <a:latin typeface="Kinetic Letters" panose="00000500000000000000" pitchFamily="50" charset="0"/>
                      </a:endParaRP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1800" dirty="0">
                          <a:latin typeface="Kinetic Letters" panose="00000500000000000000" pitchFamily="50" charset="0"/>
                        </a:rPr>
                        <a:t>Identify significant events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1800" dirty="0">
                          <a:latin typeface="Kinetic Letters" panose="00000500000000000000" pitchFamily="50" charset="0"/>
                        </a:rPr>
                        <a:t>Understand limitations of sources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1800" dirty="0">
                          <a:latin typeface="Kinetic Letters" panose="00000500000000000000" pitchFamily="50" charset="0"/>
                        </a:rPr>
                        <a:t>Extracting information from sources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1800" dirty="0">
                          <a:latin typeface="Kinetic Letters" panose="00000500000000000000" pitchFamily="50" charset="0"/>
                        </a:rPr>
                        <a:t>Locate answers to own questions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67343975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C71970D0-52B7-4818-B77D-68E9A76246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717" y="60576"/>
            <a:ext cx="730286" cy="730286"/>
          </a:xfrm>
          <a:prstGeom prst="rect">
            <a:avLst/>
          </a:prstGeom>
        </p:spPr>
      </p:pic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CB076BE1-C46C-4740-BCDE-55D8A856EA5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7569190"/>
              </p:ext>
            </p:extLst>
          </p:nvPr>
        </p:nvGraphicFramePr>
        <p:xfrm>
          <a:off x="165461" y="710274"/>
          <a:ext cx="11861076" cy="228283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18610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0535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1" dirty="0">
                          <a:effectLst/>
                          <a:latin typeface="Kinetic Letters" panose="00000500000000000000" pitchFamily="50" charset="0"/>
                        </a:rPr>
                        <a:t>Key Events Timeline</a:t>
                      </a:r>
                      <a:endParaRPr lang="en-GB" sz="1200" b="1" dirty="0">
                        <a:effectLst/>
                        <a:latin typeface="Kinetic Letters" panose="00000500000000000000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82" marR="50782" marT="0" marB="0"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2898D1E4-25D0-41CD-BC63-5263A3D19EB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1122128"/>
              </p:ext>
            </p:extLst>
          </p:nvPr>
        </p:nvGraphicFramePr>
        <p:xfrm>
          <a:off x="1709455" y="941412"/>
          <a:ext cx="8784976" cy="925831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4426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421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5506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75506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890072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137824">
                <a:tc gridSpan="5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1" dirty="0">
                          <a:effectLst/>
                          <a:latin typeface="Kinetic Letters" panose="00000500000000000000" pitchFamily="50" charset="0"/>
                        </a:rPr>
                        <a:t>Significant Achievements/Events Timeline</a:t>
                      </a:r>
                      <a:endParaRPr lang="en-GB" sz="1200" b="1" dirty="0">
                        <a:effectLst/>
                        <a:latin typeface="Kinetic Letters" panose="00000500000000000000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82" marR="50782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965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0" i="0" u="none" strike="noStrike" kern="1200" baseline="0" dirty="0">
                        <a:solidFill>
                          <a:schemeClr val="tx1"/>
                        </a:solidFill>
                        <a:latin typeface="Twinkl Cursive Looped" panose="02000000000000000000" pitchFamily="2" charset="0"/>
                        <a:ea typeface="+mn-ea"/>
                        <a:cs typeface="+mn-cs"/>
                      </a:endParaRPr>
                    </a:p>
                  </a:txBody>
                  <a:tcPr marL="50782" marR="50782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0" i="0" u="none" strike="noStrike" kern="1200" baseline="0" dirty="0">
                        <a:solidFill>
                          <a:schemeClr val="tx1"/>
                        </a:solidFill>
                        <a:latin typeface="Kinetic Letters" panose="00000500000000000000" pitchFamily="50" charset="0"/>
                        <a:ea typeface="+mn-ea"/>
                        <a:cs typeface="+mn-cs"/>
                      </a:endParaRPr>
                    </a:p>
                  </a:txBody>
                  <a:tcPr marL="50782" marR="50782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0" i="0" u="none" strike="noStrike" kern="1200" baseline="0" dirty="0">
                        <a:solidFill>
                          <a:schemeClr val="tx1"/>
                        </a:solidFill>
                        <a:latin typeface="Kinetic Letters" panose="00000500000000000000" pitchFamily="50" charset="0"/>
                        <a:ea typeface="+mn-ea"/>
                        <a:cs typeface="+mn-cs"/>
                      </a:endParaRPr>
                    </a:p>
                  </a:txBody>
                  <a:tcPr marL="50782" marR="50782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0" i="0" u="none" strike="noStrike" kern="1200" baseline="0" dirty="0">
                        <a:solidFill>
                          <a:schemeClr val="tx1"/>
                        </a:solidFill>
                        <a:latin typeface="Kinetic Letters" panose="00000500000000000000" pitchFamily="50" charset="0"/>
                        <a:ea typeface="+mn-ea"/>
                        <a:cs typeface="+mn-cs"/>
                      </a:endParaRPr>
                    </a:p>
                  </a:txBody>
                  <a:tcPr marL="50782" marR="50782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0" i="0" u="none" strike="noStrike" kern="1200" baseline="0" dirty="0">
                        <a:solidFill>
                          <a:schemeClr val="tx1"/>
                        </a:solidFill>
                        <a:latin typeface="Twinkl Cursive Looped" panose="02000000000000000000" pitchFamily="2" charset="0"/>
                        <a:ea typeface="+mn-ea"/>
                        <a:cs typeface="+mn-cs"/>
                      </a:endParaRPr>
                    </a:p>
                  </a:txBody>
                  <a:tcPr marL="50782" marR="50782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7535">
                <a:tc>
                  <a:txBody>
                    <a:bodyPr/>
                    <a:lstStyle/>
                    <a:p>
                      <a:r>
                        <a:rPr lang="en-GB" sz="1400" b="0" i="0" u="none" strike="noStrike" kern="1200" baseline="0" dirty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7500BC – First settlers arrive in the Nile Valley</a:t>
                      </a:r>
                    </a:p>
                  </a:txBody>
                  <a:tcPr marL="50782" marR="50782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0" i="0" u="none" strike="noStrike" kern="1200" baseline="0" dirty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5000BC – Egyptians began farming sheep and cattle</a:t>
                      </a:r>
                    </a:p>
                  </a:txBody>
                  <a:tcPr marL="50782" marR="50782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0" i="0" u="none" strike="noStrike" kern="1200" baseline="0" dirty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2560BC – The pyramid of Giza was built.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0" i="0" u="none" strike="noStrike" kern="1200" baseline="0" dirty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1332BC – The ten year rule of Tutankhamun begins</a:t>
                      </a:r>
                    </a:p>
                  </a:txBody>
                  <a:tcPr marL="50782" marR="50782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0" i="0" u="none" strike="noStrike" kern="1200" baseline="0" dirty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51BC – Cleopatra’s reign begins and the civilisation ends. </a:t>
                      </a:r>
                    </a:p>
                  </a:txBody>
                  <a:tcPr marL="50782" marR="50782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6B141A6C-37FE-4F35-8E22-4D82E048BB84}"/>
              </a:ext>
            </a:extLst>
          </p:cNvPr>
          <p:cNvCxnSpPr/>
          <p:nvPr/>
        </p:nvCxnSpPr>
        <p:spPr>
          <a:xfrm>
            <a:off x="1644597" y="1881941"/>
            <a:ext cx="8705580" cy="7706"/>
          </a:xfrm>
          <a:prstGeom prst="straightConnector1">
            <a:avLst/>
          </a:prstGeom>
          <a:ln w="57150">
            <a:solidFill>
              <a:srgbClr val="C59EE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0FCA9341-4D3F-4076-AFE2-CE6D66444F4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0322495"/>
              </p:ext>
            </p:extLst>
          </p:nvPr>
        </p:nvGraphicFramePr>
        <p:xfrm>
          <a:off x="7995700" y="2833031"/>
          <a:ext cx="4049792" cy="38902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9606">
                  <a:extLst>
                    <a:ext uri="{9D8B030D-6E8A-4147-A177-3AD203B41FA5}">
                      <a16:colId xmlns:a16="http://schemas.microsoft.com/office/drawing/2014/main" val="59392863"/>
                    </a:ext>
                  </a:extLst>
                </a:gridCol>
                <a:gridCol w="2170186">
                  <a:extLst>
                    <a:ext uri="{9D8B030D-6E8A-4147-A177-3AD203B41FA5}">
                      <a16:colId xmlns:a16="http://schemas.microsoft.com/office/drawing/2014/main" val="2490908717"/>
                    </a:ext>
                  </a:extLst>
                </a:gridCol>
              </a:tblGrid>
              <a:tr h="368637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</a:rPr>
                        <a:t>Tier</a:t>
                      </a:r>
                      <a:r>
                        <a:rPr lang="en-GB" sz="1600" baseline="0" dirty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</a:rPr>
                        <a:t> 2 Vocabulary</a:t>
                      </a:r>
                      <a:endParaRPr lang="en-GB" sz="1600" dirty="0">
                        <a:solidFill>
                          <a:schemeClr val="tx1"/>
                        </a:solidFill>
                        <a:latin typeface="Kinetic Letters" panose="00000500000000000000" pitchFamily="50" charset="0"/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</a:rPr>
                        <a:t>Tier 3 Vocabulary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8614944"/>
                  </a:ext>
                </a:extLst>
              </a:tr>
              <a:tr h="502687">
                <a:tc>
                  <a:txBody>
                    <a:bodyPr/>
                    <a:lstStyle/>
                    <a:p>
                      <a:r>
                        <a:rPr lang="en-GB" sz="1200" b="1" kern="1200" dirty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Duration </a:t>
                      </a:r>
                      <a:r>
                        <a:rPr lang="en-GB" sz="1200" kern="1200" dirty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– how long something lasts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1" kern="1200" dirty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Canopic Jars</a:t>
                      </a:r>
                      <a:r>
                        <a:rPr lang="en-GB" sz="1200" b="1" kern="1200" baseline="0" dirty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200" kern="1200" baseline="0" dirty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– Special jars that held organs of a mummy.</a:t>
                      </a:r>
                      <a:endParaRPr lang="en-GB" sz="1200" kern="1200" dirty="0">
                        <a:solidFill>
                          <a:schemeClr val="tx1"/>
                        </a:solidFill>
                        <a:latin typeface="Kinetic Letters" panose="00000500000000000000" pitchFamily="50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95180905"/>
                  </a:ext>
                </a:extLst>
              </a:tr>
              <a:tr h="502687">
                <a:tc>
                  <a:txBody>
                    <a:bodyPr/>
                    <a:lstStyle/>
                    <a:p>
                      <a:r>
                        <a:rPr lang="en-GB" sz="1200" b="1" kern="1200" dirty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AD</a:t>
                      </a:r>
                      <a:r>
                        <a:rPr lang="en-GB" sz="1200" kern="1200" dirty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 – A date</a:t>
                      </a:r>
                      <a:r>
                        <a:rPr lang="en-GB" sz="1200" kern="1200" baseline="0" dirty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 after the year 0.</a:t>
                      </a:r>
                      <a:endParaRPr lang="en-GB" sz="1200" kern="1200" dirty="0">
                        <a:solidFill>
                          <a:schemeClr val="tx1"/>
                        </a:solidFill>
                        <a:latin typeface="Kinetic Letters" panose="00000500000000000000" pitchFamily="50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1" kern="1200" dirty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Hieroglyphics</a:t>
                      </a:r>
                      <a:r>
                        <a:rPr lang="en-GB" sz="1200" b="1" kern="1200" baseline="0" dirty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200" kern="1200" baseline="0" dirty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– a system of writing using pictures as letters</a:t>
                      </a:r>
                      <a:endParaRPr lang="en-GB" sz="1200" kern="1200" dirty="0">
                        <a:solidFill>
                          <a:schemeClr val="tx1"/>
                        </a:solidFill>
                        <a:latin typeface="Kinetic Letters" panose="00000500000000000000" pitchFamily="50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263424"/>
                  </a:ext>
                </a:extLst>
              </a:tr>
              <a:tr h="50268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kern="1200" dirty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BC </a:t>
                      </a:r>
                      <a:r>
                        <a:rPr lang="en-GB" sz="1200" kern="1200" dirty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– Used</a:t>
                      </a:r>
                      <a:r>
                        <a:rPr lang="en-GB" sz="1200" kern="1200" baseline="0" dirty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 to show a date before the year 0.</a:t>
                      </a:r>
                      <a:endParaRPr lang="en-GB" sz="1200" kern="1200" dirty="0">
                        <a:solidFill>
                          <a:schemeClr val="tx1"/>
                        </a:solidFill>
                        <a:latin typeface="Kinetic Letters" panose="00000500000000000000" pitchFamily="50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1" kern="1200" dirty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Mummification</a:t>
                      </a:r>
                      <a:r>
                        <a:rPr lang="en-GB" sz="1200" kern="1200" dirty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 – process of preserving a body for afterlife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86123185"/>
                  </a:ext>
                </a:extLst>
              </a:tr>
              <a:tr h="50268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kern="1200" dirty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Pyramid </a:t>
                      </a:r>
                      <a:r>
                        <a:rPr lang="en-GB" sz="1200" kern="1200" dirty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– A 3D shape built by the Egyptians.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1" kern="1200" dirty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Afterlife-</a:t>
                      </a:r>
                      <a:r>
                        <a:rPr lang="en-GB" sz="1200" kern="1200" dirty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 life after death.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1636596"/>
                  </a:ext>
                </a:extLst>
              </a:tr>
              <a:tr h="304392">
                <a:tc>
                  <a:txBody>
                    <a:bodyPr/>
                    <a:lstStyle/>
                    <a:p>
                      <a:r>
                        <a:rPr lang="en-GB" sz="1200" b="1" kern="1200" dirty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Ancient</a:t>
                      </a:r>
                      <a:r>
                        <a:rPr lang="en-GB" sz="1200" b="1" kern="1200" baseline="0" dirty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200" kern="1200" baseline="0" dirty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– old/a long time ago.</a:t>
                      </a:r>
                      <a:endParaRPr lang="en-GB" sz="1200" kern="1200" dirty="0">
                        <a:solidFill>
                          <a:schemeClr val="tx1"/>
                        </a:solidFill>
                        <a:latin typeface="Kinetic Letters" panose="00000500000000000000" pitchFamily="50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1" kern="1200" dirty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Pharaoh – </a:t>
                      </a:r>
                      <a:r>
                        <a:rPr lang="en-GB" sz="1200" kern="1200" dirty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an ancient</a:t>
                      </a:r>
                      <a:r>
                        <a:rPr lang="en-GB" sz="1200" kern="1200" baseline="0" dirty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 ruler of Egypt</a:t>
                      </a:r>
                      <a:endParaRPr lang="en-GB" sz="1200" kern="1200" dirty="0">
                        <a:solidFill>
                          <a:schemeClr val="tx1"/>
                        </a:solidFill>
                        <a:latin typeface="Kinetic Letters" panose="00000500000000000000" pitchFamily="50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417833"/>
                  </a:ext>
                </a:extLst>
              </a:tr>
              <a:tr h="50268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kern="1200" dirty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Religion </a:t>
                      </a:r>
                      <a:r>
                        <a:rPr lang="en-GB" sz="1200" kern="1200" dirty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-  set of beliefs that is held by a group of people.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1" kern="1200" dirty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Archaeology</a:t>
                      </a:r>
                      <a:r>
                        <a:rPr lang="en-GB" sz="1200" kern="1200" dirty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 - the study of things that people made, used, and left behind. 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0784041"/>
                  </a:ext>
                </a:extLst>
              </a:tr>
              <a:tr h="70376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kern="1200" dirty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Duration</a:t>
                      </a:r>
                      <a:r>
                        <a:rPr lang="en-GB" sz="1200" kern="1200" dirty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 – how long something</a:t>
                      </a:r>
                      <a:r>
                        <a:rPr lang="en-GB" sz="1200" kern="1200" baseline="0" dirty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 lasts.</a:t>
                      </a:r>
                      <a:endParaRPr lang="en-GB" sz="1200" kern="1200" dirty="0">
                        <a:solidFill>
                          <a:schemeClr val="tx1"/>
                        </a:solidFill>
                        <a:latin typeface="Kinetic Letters" panose="00000500000000000000" pitchFamily="50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kern="1200" dirty="0">
                        <a:solidFill>
                          <a:schemeClr val="tx1"/>
                        </a:solidFill>
                        <a:latin typeface="Kinetic Letters" panose="00000500000000000000" pitchFamily="50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1" kern="1200" dirty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Civilisation</a:t>
                      </a:r>
                      <a:r>
                        <a:rPr lang="en-GB" sz="1200" b="1" kern="1200" baseline="0" dirty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200" kern="1200" baseline="0" dirty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-  group of people with their own languages and way of life.</a:t>
                      </a:r>
                      <a:endParaRPr lang="en-GB" sz="1200" kern="1200" dirty="0">
                        <a:solidFill>
                          <a:schemeClr val="tx1"/>
                        </a:solidFill>
                        <a:latin typeface="Kinetic Letters" panose="00000500000000000000" pitchFamily="50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4224216"/>
                  </a:ext>
                </a:extLst>
              </a:tr>
            </a:tbl>
          </a:graphicData>
        </a:graphic>
      </p:graphicFrame>
      <p:pic>
        <p:nvPicPr>
          <p:cNvPr id="33" name="Picture 2" descr="Pyramids of Giza | National Geographic">
            <a:extLst>
              <a:ext uri="{FF2B5EF4-FFF2-40B4-BE49-F238E27FC236}">
                <a16:creationId xmlns:a16="http://schemas.microsoft.com/office/drawing/2014/main" id="{05D7C6E6-382F-4096-A698-534E8A1381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2999" y="2735078"/>
            <a:ext cx="2874618" cy="1916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Rectangle 35">
            <a:extLst>
              <a:ext uri="{FF2B5EF4-FFF2-40B4-BE49-F238E27FC236}">
                <a16:creationId xmlns:a16="http://schemas.microsoft.com/office/drawing/2014/main" id="{8212BDFB-DF85-48B4-BF2E-BDEAAFE6D6C7}"/>
              </a:ext>
            </a:extLst>
          </p:cNvPr>
          <p:cNvSpPr/>
          <p:nvPr/>
        </p:nvSpPr>
        <p:spPr>
          <a:xfrm>
            <a:off x="3530424" y="4221808"/>
            <a:ext cx="2277193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GB" sz="1400" dirty="0">
                <a:latin typeface="Kinetic Letters" panose="00000500000000000000" pitchFamily="50" charset="0"/>
              </a:rPr>
              <a:t>Pharaohs were mummified and buried in pyramids. </a:t>
            </a:r>
            <a:endParaRPr lang="en-GB" dirty="0">
              <a:latin typeface="Kinetic Letters" panose="00000500000000000000" pitchFamily="50" charset="0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7EB309F2-934E-4D65-8E5B-9ECE064866DE}"/>
              </a:ext>
            </a:extLst>
          </p:cNvPr>
          <p:cNvSpPr/>
          <p:nvPr/>
        </p:nvSpPr>
        <p:spPr>
          <a:xfrm>
            <a:off x="5211946" y="2724842"/>
            <a:ext cx="2680178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GB" sz="1400" dirty="0">
                <a:latin typeface="Kinetic Letters" panose="00000500000000000000" pitchFamily="50" charset="0"/>
              </a:rPr>
              <a:t>Tutankhamun and Cleopatra are two of the most recognised pharaohs. </a:t>
            </a:r>
            <a:endParaRPr lang="en-GB" dirty="0">
              <a:latin typeface="Kinetic Letters" panose="00000500000000000000" pitchFamily="50" charset="0"/>
            </a:endParaRPr>
          </a:p>
        </p:txBody>
      </p:sp>
      <p:pic>
        <p:nvPicPr>
          <p:cNvPr id="39" name="Picture 6" descr="The Greco Roman Period { Queen Cleopatra } | Egyptian Pharaohs">
            <a:extLst>
              <a:ext uri="{FF2B5EF4-FFF2-40B4-BE49-F238E27FC236}">
                <a16:creationId xmlns:a16="http://schemas.microsoft.com/office/drawing/2014/main" id="{0B35D897-D491-4111-A12C-01642BF3F9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8506" y="3248062"/>
            <a:ext cx="1234154" cy="987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4" descr="Tutankhamun | Biography, Tomb, Mummy, Mask, &amp;amp; Facts | Britannica">
            <a:extLst>
              <a:ext uri="{FF2B5EF4-FFF2-40B4-BE49-F238E27FC236}">
                <a16:creationId xmlns:a16="http://schemas.microsoft.com/office/drawing/2014/main" id="{3399DEBE-17F0-42DB-AD49-D21AA41A035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963"/>
          <a:stretch/>
        </p:blipFill>
        <p:spPr bwMode="auto">
          <a:xfrm>
            <a:off x="6952660" y="3064218"/>
            <a:ext cx="939463" cy="1171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43" descr="&lt;strong&gt;Nile&lt;/strong&gt; - Wikipedia">
            <a:extLst>
              <a:ext uri="{FF2B5EF4-FFF2-40B4-BE49-F238E27FC236}">
                <a16:creationId xmlns:a16="http://schemas.microsoft.com/office/drawing/2014/main" id="{91A61972-B776-4DD7-8678-5F63ED050DF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5257" y="4651671"/>
            <a:ext cx="1051867" cy="1925725"/>
          </a:xfrm>
          <a:prstGeom prst="rect">
            <a:avLst/>
          </a:prstGeom>
        </p:spPr>
      </p:pic>
      <p:pic>
        <p:nvPicPr>
          <p:cNvPr id="45" name="Picture 44" descr="&lt;strong&gt;Nile&lt;/strong&gt; - Wikipedia">
            <a:extLst>
              <a:ext uri="{FF2B5EF4-FFF2-40B4-BE49-F238E27FC236}">
                <a16:creationId xmlns:a16="http://schemas.microsoft.com/office/drawing/2014/main" id="{B0635204-780A-495D-99C1-5E8F5305575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7124" y="4705461"/>
            <a:ext cx="1870493" cy="1414265"/>
          </a:xfrm>
          <a:prstGeom prst="rect">
            <a:avLst/>
          </a:prstGeom>
        </p:spPr>
      </p:pic>
      <p:sp>
        <p:nvSpPr>
          <p:cNvPr id="46" name="Rectangle 45">
            <a:extLst>
              <a:ext uri="{FF2B5EF4-FFF2-40B4-BE49-F238E27FC236}">
                <a16:creationId xmlns:a16="http://schemas.microsoft.com/office/drawing/2014/main" id="{401C1BDE-6E4C-48F0-87E0-65FAC819EA63}"/>
              </a:ext>
            </a:extLst>
          </p:cNvPr>
          <p:cNvSpPr/>
          <p:nvPr/>
        </p:nvSpPr>
        <p:spPr>
          <a:xfrm>
            <a:off x="3926212" y="5930965"/>
            <a:ext cx="1881405" cy="80021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GB" sz="1400" dirty="0">
                <a:latin typeface="Kinetic Letters" panose="00000500000000000000" pitchFamily="50" charset="0"/>
              </a:rPr>
              <a:t>The river Nile was essential to life in ancient Egypt. Most people lived around this</a:t>
            </a:r>
            <a:r>
              <a:rPr lang="en-GB" dirty="0">
                <a:latin typeface="Kinetic Letters" panose="00000500000000000000" pitchFamily="50" charset="0"/>
              </a:rPr>
              <a:t>.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470768A3-BC28-42F4-9300-DA6BA473EBAB}"/>
              </a:ext>
            </a:extLst>
          </p:cNvPr>
          <p:cNvSpPr/>
          <p:nvPr/>
        </p:nvSpPr>
        <p:spPr>
          <a:xfrm>
            <a:off x="6015316" y="4344601"/>
            <a:ext cx="1717772" cy="73866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GB" sz="1400" dirty="0">
                <a:latin typeface="Kinetic Letters" panose="00000500000000000000" pitchFamily="50" charset="0"/>
              </a:rPr>
              <a:t>Egyptians believed in many Gods. The Gods heavily impacted their daily lives.</a:t>
            </a:r>
            <a:endParaRPr lang="en-GB" dirty="0">
              <a:latin typeface="Kinetic Letters" panose="00000500000000000000" pitchFamily="50" charset="0"/>
            </a:endParaRPr>
          </a:p>
        </p:txBody>
      </p:sp>
      <p:pic>
        <p:nvPicPr>
          <p:cNvPr id="48" name="Picture 47">
            <a:extLst>
              <a:ext uri="{FF2B5EF4-FFF2-40B4-BE49-F238E27FC236}">
                <a16:creationId xmlns:a16="http://schemas.microsoft.com/office/drawing/2014/main" id="{6F7A4142-AF84-4BF0-9B62-6D64510EC8C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2826" y="5099570"/>
            <a:ext cx="1682752" cy="1029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17191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310</TotalTime>
  <Words>374</Words>
  <Application>Microsoft Office PowerPoint</Application>
  <PresentationFormat>Widescreen</PresentationFormat>
  <Paragraphs>39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Arial</vt:lpstr>
      <vt:lpstr>Calibri</vt:lpstr>
      <vt:lpstr>Calibri Light</vt:lpstr>
      <vt:lpstr>Kinetic Letters</vt:lpstr>
      <vt:lpstr>Kinetic Letters Joined</vt:lpstr>
      <vt:lpstr>Times New Roman</vt:lpstr>
      <vt:lpstr>Twinkl Cursive Looped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Lesley-Ann Blackhurst</dc:creator>
  <cp:lastModifiedBy>Kelly Hickman</cp:lastModifiedBy>
  <cp:revision>37</cp:revision>
  <dcterms:created xsi:type="dcterms:W3CDTF">2023-07-12T12:21:00Z</dcterms:created>
  <dcterms:modified xsi:type="dcterms:W3CDTF">2026-01-07T14:03:40Z</dcterms:modified>
</cp:coreProperties>
</file>