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87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D7C65-909D-427C-B1B6-74503B06A0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4E9EE3-9353-4D10-9002-6EC8720BB7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6035D16-7027-4716-B04F-78D24C99E1D3}"/>
              </a:ext>
            </a:extLst>
          </p:cNvPr>
          <p:cNvSpPr>
            <a:spLocks noGrp="1"/>
          </p:cNvSpPr>
          <p:nvPr>
            <p:ph type="dt" sz="half" idx="10"/>
          </p:nvPr>
        </p:nvSpPr>
        <p:spPr/>
        <p:txBody>
          <a:bodyPr/>
          <a:lstStyle/>
          <a:p>
            <a:fld id="{68C53354-24EC-4A32-AB18-602C7A9D13A4}" type="datetimeFigureOut">
              <a:rPr lang="en-GB" smtClean="0"/>
              <a:t>05/01/2026</a:t>
            </a:fld>
            <a:endParaRPr lang="en-GB"/>
          </a:p>
        </p:txBody>
      </p:sp>
      <p:sp>
        <p:nvSpPr>
          <p:cNvPr id="5" name="Footer Placeholder 4">
            <a:extLst>
              <a:ext uri="{FF2B5EF4-FFF2-40B4-BE49-F238E27FC236}">
                <a16:creationId xmlns:a16="http://schemas.microsoft.com/office/drawing/2014/main" id="{DE3F0B44-DBA2-4E4F-8AF1-A2728B717A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A93841-EAB2-47E5-A385-676FF7293B0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189191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82E1E-DFF0-486E-9C06-B5185BEFB1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D7FF6BF-2D74-4CFB-891B-88DA7AD1905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24023D-EF26-45D0-A570-1FAEE63D9663}"/>
              </a:ext>
            </a:extLst>
          </p:cNvPr>
          <p:cNvSpPr>
            <a:spLocks noGrp="1"/>
          </p:cNvSpPr>
          <p:nvPr>
            <p:ph type="dt" sz="half" idx="10"/>
          </p:nvPr>
        </p:nvSpPr>
        <p:spPr/>
        <p:txBody>
          <a:bodyPr/>
          <a:lstStyle/>
          <a:p>
            <a:fld id="{68C53354-24EC-4A32-AB18-602C7A9D13A4}" type="datetimeFigureOut">
              <a:rPr lang="en-GB" smtClean="0"/>
              <a:t>05/01/2026</a:t>
            </a:fld>
            <a:endParaRPr lang="en-GB"/>
          </a:p>
        </p:txBody>
      </p:sp>
      <p:sp>
        <p:nvSpPr>
          <p:cNvPr id="5" name="Footer Placeholder 4">
            <a:extLst>
              <a:ext uri="{FF2B5EF4-FFF2-40B4-BE49-F238E27FC236}">
                <a16:creationId xmlns:a16="http://schemas.microsoft.com/office/drawing/2014/main" id="{7EF61D3B-B442-43C9-81D0-2F43F8D4A8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1ABEFE-30C5-410A-B02D-2E0C24B8AC9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90287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8C990-9483-4E23-A948-42206CF6D4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7B4247-3A77-40E8-9531-696D67B48A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C826DC8-ACD6-4D44-A6A7-99D6E54CA47D}"/>
              </a:ext>
            </a:extLst>
          </p:cNvPr>
          <p:cNvSpPr>
            <a:spLocks noGrp="1"/>
          </p:cNvSpPr>
          <p:nvPr>
            <p:ph type="dt" sz="half" idx="10"/>
          </p:nvPr>
        </p:nvSpPr>
        <p:spPr/>
        <p:txBody>
          <a:bodyPr/>
          <a:lstStyle/>
          <a:p>
            <a:fld id="{68C53354-24EC-4A32-AB18-602C7A9D13A4}" type="datetimeFigureOut">
              <a:rPr lang="en-GB" smtClean="0"/>
              <a:t>05/01/2026</a:t>
            </a:fld>
            <a:endParaRPr lang="en-GB"/>
          </a:p>
        </p:txBody>
      </p:sp>
      <p:sp>
        <p:nvSpPr>
          <p:cNvPr id="5" name="Footer Placeholder 4">
            <a:extLst>
              <a:ext uri="{FF2B5EF4-FFF2-40B4-BE49-F238E27FC236}">
                <a16:creationId xmlns:a16="http://schemas.microsoft.com/office/drawing/2014/main" id="{133C9412-0F94-45D2-979B-2C217D58A0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BA9DA1-5916-4E5E-8126-A1669221292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219380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0D58C-9909-438E-B11F-13BCDCDDBA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7133A6-FDAC-4440-9839-390D511F57B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9D13E8D-6C15-4944-9E49-FCBAFCE6F6A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009445D-AE8A-4C86-B60F-1253BDE7B514}"/>
              </a:ext>
            </a:extLst>
          </p:cNvPr>
          <p:cNvSpPr>
            <a:spLocks noGrp="1"/>
          </p:cNvSpPr>
          <p:nvPr>
            <p:ph type="dt" sz="half" idx="10"/>
          </p:nvPr>
        </p:nvSpPr>
        <p:spPr/>
        <p:txBody>
          <a:bodyPr/>
          <a:lstStyle/>
          <a:p>
            <a:fld id="{68C53354-24EC-4A32-AB18-602C7A9D13A4}" type="datetimeFigureOut">
              <a:rPr lang="en-GB" smtClean="0"/>
              <a:t>05/01/2026</a:t>
            </a:fld>
            <a:endParaRPr lang="en-GB"/>
          </a:p>
        </p:txBody>
      </p:sp>
      <p:sp>
        <p:nvSpPr>
          <p:cNvPr id="6" name="Footer Placeholder 5">
            <a:extLst>
              <a:ext uri="{FF2B5EF4-FFF2-40B4-BE49-F238E27FC236}">
                <a16:creationId xmlns:a16="http://schemas.microsoft.com/office/drawing/2014/main" id="{45C2DFB7-E5A9-48D8-BCB0-9979D89F65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521E7A-C627-434D-B23B-8E69EE8DF3A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97383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43BC2-567B-4AF2-9B03-DB7D7FDBF3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61088F-5EBC-414D-9AF7-50A74A04C9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B9B2FA4-41F4-4A4F-93B0-6DDF4376B8B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750683-C2B7-4DD7-9163-7D900FF568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8B57EAD-18C5-458E-806A-8DEAF567943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8462F8-E75E-421E-A5DF-FBD728D44BCE}"/>
              </a:ext>
            </a:extLst>
          </p:cNvPr>
          <p:cNvSpPr>
            <a:spLocks noGrp="1"/>
          </p:cNvSpPr>
          <p:nvPr>
            <p:ph type="dt" sz="half" idx="10"/>
          </p:nvPr>
        </p:nvSpPr>
        <p:spPr/>
        <p:txBody>
          <a:bodyPr/>
          <a:lstStyle/>
          <a:p>
            <a:fld id="{68C53354-24EC-4A32-AB18-602C7A9D13A4}" type="datetimeFigureOut">
              <a:rPr lang="en-GB" smtClean="0"/>
              <a:t>05/01/2026</a:t>
            </a:fld>
            <a:endParaRPr lang="en-GB"/>
          </a:p>
        </p:txBody>
      </p:sp>
      <p:sp>
        <p:nvSpPr>
          <p:cNvPr id="8" name="Footer Placeholder 7">
            <a:extLst>
              <a:ext uri="{FF2B5EF4-FFF2-40B4-BE49-F238E27FC236}">
                <a16:creationId xmlns:a16="http://schemas.microsoft.com/office/drawing/2014/main" id="{EE258E35-5E0D-4052-871B-BA0D1F3FB4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CC832B-A148-4AE3-BC47-C62E7E38DDCE}"/>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1150632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B0F41-FFF9-4302-ADAF-AEF277C48D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62914A-5660-4F4F-A1FB-F53D7F73B930}"/>
              </a:ext>
            </a:extLst>
          </p:cNvPr>
          <p:cNvSpPr>
            <a:spLocks noGrp="1"/>
          </p:cNvSpPr>
          <p:nvPr>
            <p:ph type="dt" sz="half" idx="10"/>
          </p:nvPr>
        </p:nvSpPr>
        <p:spPr/>
        <p:txBody>
          <a:bodyPr/>
          <a:lstStyle/>
          <a:p>
            <a:fld id="{68C53354-24EC-4A32-AB18-602C7A9D13A4}" type="datetimeFigureOut">
              <a:rPr lang="en-GB" smtClean="0"/>
              <a:t>05/01/2026</a:t>
            </a:fld>
            <a:endParaRPr lang="en-GB"/>
          </a:p>
        </p:txBody>
      </p:sp>
      <p:sp>
        <p:nvSpPr>
          <p:cNvPr id="4" name="Footer Placeholder 3">
            <a:extLst>
              <a:ext uri="{FF2B5EF4-FFF2-40B4-BE49-F238E27FC236}">
                <a16:creationId xmlns:a16="http://schemas.microsoft.com/office/drawing/2014/main" id="{0C903193-9551-4B5E-9199-5B70826A3C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B1949A-2BAF-476E-A14F-13309BE44C4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894633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987578-5215-43E4-B92E-485792B5DC8E}"/>
              </a:ext>
            </a:extLst>
          </p:cNvPr>
          <p:cNvSpPr>
            <a:spLocks noGrp="1"/>
          </p:cNvSpPr>
          <p:nvPr>
            <p:ph type="dt" sz="half" idx="10"/>
          </p:nvPr>
        </p:nvSpPr>
        <p:spPr/>
        <p:txBody>
          <a:bodyPr/>
          <a:lstStyle/>
          <a:p>
            <a:fld id="{68C53354-24EC-4A32-AB18-602C7A9D13A4}" type="datetimeFigureOut">
              <a:rPr lang="en-GB" smtClean="0"/>
              <a:t>05/01/2026</a:t>
            </a:fld>
            <a:endParaRPr lang="en-GB"/>
          </a:p>
        </p:txBody>
      </p:sp>
      <p:sp>
        <p:nvSpPr>
          <p:cNvPr id="3" name="Footer Placeholder 2">
            <a:extLst>
              <a:ext uri="{FF2B5EF4-FFF2-40B4-BE49-F238E27FC236}">
                <a16:creationId xmlns:a16="http://schemas.microsoft.com/office/drawing/2014/main" id="{019C3584-4EE8-4A82-927B-82D079CB6EF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8E39821-B2E1-4EE1-94A4-A4463527085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5433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357A0-4F3E-466D-AC98-460AA3A20C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5B100C-5F4D-4A6E-9565-BAF0C40E5E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07CF9E-9E23-4C14-B18C-D5BE65B30C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5516070-8F53-4006-9664-394E0031D5AE}"/>
              </a:ext>
            </a:extLst>
          </p:cNvPr>
          <p:cNvSpPr>
            <a:spLocks noGrp="1"/>
          </p:cNvSpPr>
          <p:nvPr>
            <p:ph type="dt" sz="half" idx="10"/>
          </p:nvPr>
        </p:nvSpPr>
        <p:spPr/>
        <p:txBody>
          <a:bodyPr/>
          <a:lstStyle/>
          <a:p>
            <a:fld id="{68C53354-24EC-4A32-AB18-602C7A9D13A4}" type="datetimeFigureOut">
              <a:rPr lang="en-GB" smtClean="0"/>
              <a:t>05/01/2026</a:t>
            </a:fld>
            <a:endParaRPr lang="en-GB"/>
          </a:p>
        </p:txBody>
      </p:sp>
      <p:sp>
        <p:nvSpPr>
          <p:cNvPr id="6" name="Footer Placeholder 5">
            <a:extLst>
              <a:ext uri="{FF2B5EF4-FFF2-40B4-BE49-F238E27FC236}">
                <a16:creationId xmlns:a16="http://schemas.microsoft.com/office/drawing/2014/main" id="{F9EE2156-C501-443D-88AB-EC6DAABB77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E3A180-4D3E-414C-9704-C757945852F3}"/>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2868187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1512F-FE79-40E2-87DF-9B9F981A78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D123790-CBEB-493C-B902-4FA99587B7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AD64B2-9248-4138-BCCE-7BF4AAD15E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B111A5-9F74-4296-830D-24434927F2EC}"/>
              </a:ext>
            </a:extLst>
          </p:cNvPr>
          <p:cNvSpPr>
            <a:spLocks noGrp="1"/>
          </p:cNvSpPr>
          <p:nvPr>
            <p:ph type="dt" sz="half" idx="10"/>
          </p:nvPr>
        </p:nvSpPr>
        <p:spPr/>
        <p:txBody>
          <a:bodyPr/>
          <a:lstStyle/>
          <a:p>
            <a:fld id="{68C53354-24EC-4A32-AB18-602C7A9D13A4}" type="datetimeFigureOut">
              <a:rPr lang="en-GB" smtClean="0"/>
              <a:t>05/01/2026</a:t>
            </a:fld>
            <a:endParaRPr lang="en-GB"/>
          </a:p>
        </p:txBody>
      </p:sp>
      <p:sp>
        <p:nvSpPr>
          <p:cNvPr id="6" name="Footer Placeholder 5">
            <a:extLst>
              <a:ext uri="{FF2B5EF4-FFF2-40B4-BE49-F238E27FC236}">
                <a16:creationId xmlns:a16="http://schemas.microsoft.com/office/drawing/2014/main" id="{86483F06-C5D0-4307-A19F-AE2CE62D6D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AFACA9-801B-4CB1-911E-374EEBBBBA48}"/>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358519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96E73-0BEA-448A-B181-B692C2A4F9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2ED27C-A04C-48C1-8D07-B989064E8E6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C2BFE8-0D73-4999-B25D-4A41A6E19CCA}"/>
              </a:ext>
            </a:extLst>
          </p:cNvPr>
          <p:cNvSpPr>
            <a:spLocks noGrp="1"/>
          </p:cNvSpPr>
          <p:nvPr>
            <p:ph type="dt" sz="half" idx="10"/>
          </p:nvPr>
        </p:nvSpPr>
        <p:spPr/>
        <p:txBody>
          <a:bodyPr/>
          <a:lstStyle/>
          <a:p>
            <a:fld id="{68C53354-24EC-4A32-AB18-602C7A9D13A4}" type="datetimeFigureOut">
              <a:rPr lang="en-GB" smtClean="0"/>
              <a:t>05/01/2026</a:t>
            </a:fld>
            <a:endParaRPr lang="en-GB"/>
          </a:p>
        </p:txBody>
      </p:sp>
      <p:sp>
        <p:nvSpPr>
          <p:cNvPr id="5" name="Footer Placeholder 4">
            <a:extLst>
              <a:ext uri="{FF2B5EF4-FFF2-40B4-BE49-F238E27FC236}">
                <a16:creationId xmlns:a16="http://schemas.microsoft.com/office/drawing/2014/main" id="{40C232D9-F61F-4BBE-B16E-6F66B34C62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810C34-E129-4F67-90E2-93BC086D4DD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609690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4CD539-EC18-420D-97F7-0FEF8154C6A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C30703-C915-431A-8ED3-4FE90D592AC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E70333-852C-4B45-875B-F8E6574FD906}"/>
              </a:ext>
            </a:extLst>
          </p:cNvPr>
          <p:cNvSpPr>
            <a:spLocks noGrp="1"/>
          </p:cNvSpPr>
          <p:nvPr>
            <p:ph type="dt" sz="half" idx="10"/>
          </p:nvPr>
        </p:nvSpPr>
        <p:spPr/>
        <p:txBody>
          <a:bodyPr/>
          <a:lstStyle/>
          <a:p>
            <a:fld id="{68C53354-24EC-4A32-AB18-602C7A9D13A4}" type="datetimeFigureOut">
              <a:rPr lang="en-GB" smtClean="0"/>
              <a:t>05/01/2026</a:t>
            </a:fld>
            <a:endParaRPr lang="en-GB"/>
          </a:p>
        </p:txBody>
      </p:sp>
      <p:sp>
        <p:nvSpPr>
          <p:cNvPr id="5" name="Footer Placeholder 4">
            <a:extLst>
              <a:ext uri="{FF2B5EF4-FFF2-40B4-BE49-F238E27FC236}">
                <a16:creationId xmlns:a16="http://schemas.microsoft.com/office/drawing/2014/main" id="{CE1880D4-9EEE-437C-8561-9DE2998FA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B219DC-A6C3-4739-966D-E931D09191D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063382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59BB5D-0861-4694-81B7-A740D053F8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881199-63DC-43EF-86E4-17CFFF4DC8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BF6CBD-91A2-449D-9F17-7ED469FE66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C53354-24EC-4A32-AB18-602C7A9D13A4}" type="datetimeFigureOut">
              <a:rPr lang="en-GB" smtClean="0"/>
              <a:t>05/01/2026</a:t>
            </a:fld>
            <a:endParaRPr lang="en-GB"/>
          </a:p>
        </p:txBody>
      </p:sp>
      <p:sp>
        <p:nvSpPr>
          <p:cNvPr id="5" name="Footer Placeholder 4">
            <a:extLst>
              <a:ext uri="{FF2B5EF4-FFF2-40B4-BE49-F238E27FC236}">
                <a16:creationId xmlns:a16="http://schemas.microsoft.com/office/drawing/2014/main" id="{CBCF8BCF-B17E-405F-B31A-4144A59B41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3F7BF1-B0A8-4245-B139-CC24D649C8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9812F5-DAB3-4D27-AB9B-32BCBE44EC9E}" type="slidenum">
              <a:rPr lang="en-GB" smtClean="0"/>
              <a:t>‹#›</a:t>
            </a:fld>
            <a:endParaRPr lang="en-GB"/>
          </a:p>
        </p:txBody>
      </p:sp>
    </p:spTree>
    <p:extLst>
      <p:ext uri="{BB962C8B-B14F-4D97-AF65-F5344CB8AC3E}">
        <p14:creationId xmlns:p14="http://schemas.microsoft.com/office/powerpoint/2010/main" val="2871115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E1A1DDF-700C-4F1E-A85F-0822DE0A48DE}"/>
              </a:ext>
            </a:extLst>
          </p:cNvPr>
          <p:cNvSpPr txBox="1"/>
          <p:nvPr/>
        </p:nvSpPr>
        <p:spPr>
          <a:xfrm>
            <a:off x="1464029" y="291501"/>
            <a:ext cx="2754127" cy="476726"/>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2200" dirty="0">
                <a:solidFill>
                  <a:srgbClr val="C00000"/>
                </a:solidFill>
                <a:latin typeface="Kinetic Letters" panose="00000500000000000000" pitchFamily="50" charset="0"/>
              </a:rPr>
              <a:t>History Knowledge Organiser </a:t>
            </a:r>
          </a:p>
        </p:txBody>
      </p:sp>
      <p:sp>
        <p:nvSpPr>
          <p:cNvPr id="15" name="TextBox 14">
            <a:extLst>
              <a:ext uri="{FF2B5EF4-FFF2-40B4-BE49-F238E27FC236}">
                <a16:creationId xmlns:a16="http://schemas.microsoft.com/office/drawing/2014/main" id="{F808095B-957D-4F8F-B3FC-472846767FEF}"/>
              </a:ext>
            </a:extLst>
          </p:cNvPr>
          <p:cNvSpPr txBox="1"/>
          <p:nvPr/>
        </p:nvSpPr>
        <p:spPr>
          <a:xfrm>
            <a:off x="4374980" y="274115"/>
            <a:ext cx="2676359" cy="510778"/>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r>
              <a:rPr lang="en-GB" sz="2400" dirty="0">
                <a:solidFill>
                  <a:srgbClr val="C00000"/>
                </a:solidFill>
                <a:latin typeface="Kinetic Letters" panose="00000500000000000000" pitchFamily="50" charset="0"/>
              </a:rPr>
              <a:t>Year 2 – Spring Term 1</a:t>
            </a:r>
          </a:p>
        </p:txBody>
      </p:sp>
      <p:sp>
        <p:nvSpPr>
          <p:cNvPr id="16" name="TextBox 15">
            <a:extLst>
              <a:ext uri="{FF2B5EF4-FFF2-40B4-BE49-F238E27FC236}">
                <a16:creationId xmlns:a16="http://schemas.microsoft.com/office/drawing/2014/main" id="{0FC0D41D-F785-4C0C-AADA-67D30D5865BC}"/>
              </a:ext>
            </a:extLst>
          </p:cNvPr>
          <p:cNvSpPr txBox="1"/>
          <p:nvPr/>
        </p:nvSpPr>
        <p:spPr>
          <a:xfrm>
            <a:off x="7208163" y="194267"/>
            <a:ext cx="4613945" cy="603925"/>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lnSpc>
                <a:spcPct val="107000"/>
              </a:lnSpc>
              <a:spcAft>
                <a:spcPts val="800"/>
              </a:spcAft>
              <a:buNone/>
            </a:pPr>
            <a:r>
              <a:rPr lang="en-GB" sz="2800" b="1" u="sng">
                <a:solidFill>
                  <a:srgbClr val="000000"/>
                </a:solidFill>
                <a:effectLst/>
                <a:latin typeface="Kinetic Letters Joined" panose="00000500000000000000" pitchFamily="50" charset="0"/>
                <a:ea typeface="Calibri" panose="020F0502020204030204" pitchFamily="34" charset="0"/>
                <a:cs typeface="Calibri" panose="020F0502020204030204" pitchFamily="34" charset="0"/>
              </a:rPr>
              <a:t>Who was the most significant nurse?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CA52E88C-3983-4CF2-A9D2-22D3CF9AA145}"/>
              </a:ext>
            </a:extLst>
          </p:cNvPr>
          <p:cNvSpPr txBox="1"/>
          <p:nvPr/>
        </p:nvSpPr>
        <p:spPr>
          <a:xfrm>
            <a:off x="7508557" y="973932"/>
            <a:ext cx="4507826" cy="1464231"/>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lvl="0"/>
            <a:r>
              <a:rPr lang="en-GB" sz="1600" b="1" dirty="0">
                <a:solidFill>
                  <a:srgbClr val="000000"/>
                </a:solidFill>
                <a:latin typeface="Kinetic Letters" panose="00000500000000000000" pitchFamily="50" charset="0"/>
              </a:rPr>
              <a:t>We will be learning all about the role of Florence Nightingale during the Crimean War, and the impact she has had globally. Then we will explore the role of Mary Seacole in The Crimean War and compare the impacts both nurses had, concluding who was most significant.</a:t>
            </a:r>
          </a:p>
        </p:txBody>
      </p:sp>
      <p:graphicFrame>
        <p:nvGraphicFramePr>
          <p:cNvPr id="23" name="Table 22">
            <a:extLst>
              <a:ext uri="{FF2B5EF4-FFF2-40B4-BE49-F238E27FC236}">
                <a16:creationId xmlns:a16="http://schemas.microsoft.com/office/drawing/2014/main" id="{F267BFCC-FFFF-4930-9274-2A0347256368}"/>
              </a:ext>
            </a:extLst>
          </p:cNvPr>
          <p:cNvGraphicFramePr>
            <a:graphicFrameLocks noGrp="1"/>
          </p:cNvGraphicFramePr>
          <p:nvPr>
            <p:extLst>
              <p:ext uri="{D42A27DB-BD31-4B8C-83A1-F6EECF244321}">
                <p14:modId xmlns:p14="http://schemas.microsoft.com/office/powerpoint/2010/main" val="2510599547"/>
              </p:ext>
            </p:extLst>
          </p:nvPr>
        </p:nvGraphicFramePr>
        <p:xfrm>
          <a:off x="72474" y="2855798"/>
          <a:ext cx="2914785" cy="4081382"/>
        </p:xfrm>
        <a:graphic>
          <a:graphicData uri="http://schemas.openxmlformats.org/drawingml/2006/table">
            <a:tbl>
              <a:tblPr firstRow="1" bandRow="1">
                <a:tableStyleId>{00A15C55-8517-42AA-B614-E9B94910E393}</a:tableStyleId>
              </a:tblPr>
              <a:tblGrid>
                <a:gridCol w="2914785">
                  <a:extLst>
                    <a:ext uri="{9D8B030D-6E8A-4147-A177-3AD203B41FA5}">
                      <a16:colId xmlns:a16="http://schemas.microsoft.com/office/drawing/2014/main" val="3812716163"/>
                    </a:ext>
                  </a:extLst>
                </a:gridCol>
              </a:tblGrid>
              <a:tr h="328859">
                <a:tc>
                  <a:txBody>
                    <a:bodyPr/>
                    <a:lstStyle/>
                    <a:p>
                      <a:pPr algn="ctr"/>
                      <a:r>
                        <a:rPr lang="en-GB" sz="1600" dirty="0">
                          <a:solidFill>
                            <a:schemeClr val="tx1"/>
                          </a:solidFill>
                          <a:latin typeface="Kinetic Letters" panose="00000500000000000000" pitchFamily="50" charset="0"/>
                        </a:rPr>
                        <a:t>New skills</a:t>
                      </a:r>
                    </a:p>
                  </a:txBody>
                  <a:tcPr/>
                </a:tc>
                <a:extLst>
                  <a:ext uri="{0D108BD9-81ED-4DB2-BD59-A6C34878D82A}">
                    <a16:rowId xmlns:a16="http://schemas.microsoft.com/office/drawing/2014/main" val="3685995042"/>
                  </a:ext>
                </a:extLst>
              </a:tr>
              <a:tr h="1069167">
                <a:tc>
                  <a:txBody>
                    <a:bodyPr/>
                    <a:lstStyle/>
                    <a:p>
                      <a:pPr marL="342900" marR="238125" lvl="0" indent="-342900">
                        <a:lnSpc>
                          <a:spcPct val="105000"/>
                        </a:lnSpc>
                        <a:spcBef>
                          <a:spcPts val="105"/>
                        </a:spcBef>
                        <a:spcAft>
                          <a:spcPts val="800"/>
                        </a:spcAft>
                        <a:buFont typeface="Symbol" panose="05050102010706020507" pitchFamily="18" charset="2"/>
                        <a:buChar char=""/>
                      </a:pP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ou</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h</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ng</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in</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w</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l</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if</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v</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m</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p>
                      <a:pPr marL="342900" marR="85090" lvl="0" indent="-342900">
                        <a:lnSpc>
                          <a:spcPct val="105000"/>
                        </a:lnSpc>
                        <a:spcAft>
                          <a:spcPts val="800"/>
                        </a:spcAft>
                        <a:buFont typeface="Symbol" panose="05050102010706020507" pitchFamily="18" charset="2"/>
                        <a:buChar char=""/>
                      </a:pP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Pu</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3</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p</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op</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le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v</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en</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ob</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ject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 in</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si</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g</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g</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ive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spc="2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sc</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l</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Us</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w</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or</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p</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h</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se</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r</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elat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op</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v</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oc</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ab</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ul</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y</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w</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h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m</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67343975"/>
                  </a:ext>
                </a:extLst>
              </a:tr>
              <a:tr h="1238579">
                <a:tc>
                  <a:txBody>
                    <a:bodyPr/>
                    <a:lstStyle/>
                    <a:p>
                      <a:pPr marL="342900" marR="158115" lvl="0" indent="-342900">
                        <a:lnSpc>
                          <a:spcPct val="105000"/>
                        </a:lnSpc>
                        <a:spcBef>
                          <a:spcPts val="105"/>
                        </a:spcBef>
                        <a:spcAft>
                          <a:spcPts val="800"/>
                        </a:spcAft>
                        <a:buFont typeface="Symbol" panose="05050102010706020507" pitchFamily="18" charset="2"/>
                        <a:buChar char=""/>
                      </a:pP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Us</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an</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g</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f</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ou</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rce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b</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ff</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re</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b</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wee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th</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no</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w</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p>
                      <a:pPr marL="342900" marR="229235" lvl="0" indent="-342900">
                        <a:lnSpc>
                          <a:spcPct val="104000"/>
                        </a:lnSpc>
                        <a:spcAft>
                          <a:spcPts val="800"/>
                        </a:spcAft>
                        <a:buFont typeface="Symbol" panose="05050102010706020507" pitchFamily="18" charset="2"/>
                        <a:buChar char=""/>
                      </a:pP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ou</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ma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ev</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en</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fr</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m</a:t>
                      </a:r>
                      <a:r>
                        <a:rPr lang="en-GB" sz="1100" spc="2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sig</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ifica</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ti</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m</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in</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h</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ist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y</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Us</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vi</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x</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p</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l</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re</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on</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wh</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y</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p</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eop</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le</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cte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th</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p</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as</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he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y</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id</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t>
                      </a:r>
                    </a:p>
                    <a:p>
                      <a:pPr marL="342900" lvl="0" indent="-342900">
                        <a:lnSpc>
                          <a:spcPct val="107000"/>
                        </a:lnSpc>
                        <a:spcAft>
                          <a:spcPts val="800"/>
                        </a:spcAft>
                        <a:buFont typeface="Symbol" panose="05050102010706020507" pitchFamily="18" charset="2"/>
                        <a:buChar char=""/>
                      </a:pP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61955989"/>
                  </a:ext>
                </a:extLst>
              </a:tr>
              <a:tr h="1286683">
                <a:tc>
                  <a:txBody>
                    <a:bodyPr/>
                    <a:lstStyle/>
                    <a:p>
                      <a:pPr marL="0" marR="106045" lvl="0" indent="0">
                        <a:lnSpc>
                          <a:spcPct val="104000"/>
                        </a:lnSpc>
                        <a:spcBef>
                          <a:spcPts val="105"/>
                        </a:spcBef>
                        <a:buFont typeface="Symbol" panose="05050102010706020507" pitchFamily="18" charset="2"/>
                        <a:buNone/>
                      </a:pP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Loo</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k</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f</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ll</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y</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p</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ict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re</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ey</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w</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itn</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ac</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un</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ob</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j</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f</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i</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f</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ma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tio</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spc="2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bo</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h</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p</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p>
                      <a:pPr marL="342900" marR="106045" lvl="0" indent="-342900">
                        <a:lnSpc>
                          <a:spcPct val="104000"/>
                        </a:lnSpc>
                        <a:spcBef>
                          <a:spcPts val="105"/>
                        </a:spcBef>
                        <a:spcAft>
                          <a:spcPts val="800"/>
                        </a:spcAft>
                        <a:buFont typeface="Symbol" panose="05050102010706020507" pitchFamily="18" charset="2"/>
                        <a:buChar char=""/>
                      </a:pP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k</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qu</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tio</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bo</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h</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ou</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rc</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ma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teria</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l</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spc="350" dirty="0">
                          <a:solidFill>
                            <a:srgbClr val="000000"/>
                          </a:solidFill>
                          <a:effectLst/>
                          <a:latin typeface="Kinetic Letters" panose="00000500000000000000" pitchFamily="50" charset="0"/>
                          <a:ea typeface="Symbol" panose="05050102010706020507" pitchFamily="18" charset="2"/>
                          <a:cs typeface="Symbol" panose="05050102010706020507" pitchFamily="18" charset="2"/>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y</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ho</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w</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f</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r</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f</a:t>
                      </a:r>
                      <a:r>
                        <a:rPr lang="en-GB" sz="1100" spc="1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h</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p</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eri</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o</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 i</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fl</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u</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c</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ho</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w</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v</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nt</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s</a:t>
                      </a:r>
                      <a:r>
                        <a:rPr lang="en-GB" sz="1100" spc="2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ar</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e </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tre</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a:t>
                      </a:r>
                      <a:r>
                        <a:rPr lang="en-GB" sz="1100" spc="5"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te</a:t>
                      </a:r>
                      <a:r>
                        <a:rPr lang="en-GB" sz="1100" spc="1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d</a:t>
                      </a:r>
                      <a:r>
                        <a:rPr lang="en-GB" sz="1100" dirty="0">
                          <a:solidFill>
                            <a:srgbClr val="000000"/>
                          </a:solidFill>
                          <a:effectLst/>
                          <a:latin typeface="Kinetic Letters" panose="00000500000000000000" pitchFamily="50" charset="0"/>
                          <a:ea typeface="Calibri" panose="020F0502020204030204" pitchFamily="34" charset="0"/>
                          <a:cs typeface="Times New Roman" panose="02020603050405020304" pitchFamily="18" charset="0"/>
                        </a:rPr>
                        <a:t>.</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37358969"/>
                  </a:ext>
                </a:extLst>
              </a:tr>
            </a:tbl>
          </a:graphicData>
        </a:graphic>
      </p:graphicFrame>
      <p:pic>
        <p:nvPicPr>
          <p:cNvPr id="6" name="Picture 5">
            <a:extLst>
              <a:ext uri="{FF2B5EF4-FFF2-40B4-BE49-F238E27FC236}">
                <a16:creationId xmlns:a16="http://schemas.microsoft.com/office/drawing/2014/main" id="{C71970D0-52B7-4818-B77D-68E9A7624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329" y="60576"/>
            <a:ext cx="863232" cy="863232"/>
          </a:xfrm>
          <a:prstGeom prst="rect">
            <a:avLst/>
          </a:prstGeom>
        </p:spPr>
      </p:pic>
      <p:graphicFrame>
        <p:nvGraphicFramePr>
          <p:cNvPr id="13" name="Table 12">
            <a:extLst>
              <a:ext uri="{FF2B5EF4-FFF2-40B4-BE49-F238E27FC236}">
                <a16:creationId xmlns:a16="http://schemas.microsoft.com/office/drawing/2014/main" id="{010D8164-1DA9-475E-955D-30B84125B095}"/>
              </a:ext>
            </a:extLst>
          </p:cNvPr>
          <p:cNvGraphicFramePr>
            <a:graphicFrameLocks noGrp="1"/>
          </p:cNvGraphicFramePr>
          <p:nvPr>
            <p:extLst>
              <p:ext uri="{D42A27DB-BD31-4B8C-83A1-F6EECF244321}">
                <p14:modId xmlns:p14="http://schemas.microsoft.com/office/powerpoint/2010/main" val="1257248216"/>
              </p:ext>
            </p:extLst>
          </p:nvPr>
        </p:nvGraphicFramePr>
        <p:xfrm>
          <a:off x="6145518" y="2903049"/>
          <a:ext cx="5946872" cy="1940078"/>
        </p:xfrm>
        <a:graphic>
          <a:graphicData uri="http://schemas.openxmlformats.org/drawingml/2006/table">
            <a:tbl>
              <a:tblPr firstRow="1" bandRow="1">
                <a:tableStyleId>{00A15C55-8517-42AA-B614-E9B94910E393}</a:tableStyleId>
              </a:tblPr>
              <a:tblGrid>
                <a:gridCol w="5946872">
                  <a:extLst>
                    <a:ext uri="{9D8B030D-6E8A-4147-A177-3AD203B41FA5}">
                      <a16:colId xmlns:a16="http://schemas.microsoft.com/office/drawing/2014/main" val="3290826659"/>
                    </a:ext>
                  </a:extLst>
                </a:gridCol>
              </a:tblGrid>
              <a:tr h="177844">
                <a:tc>
                  <a:txBody>
                    <a:bodyPr/>
                    <a:lstStyle/>
                    <a:p>
                      <a:pPr algn="ctr"/>
                      <a:r>
                        <a:rPr lang="en-GB" sz="1200" dirty="0">
                          <a:latin typeface="Kinetic Letters" panose="00000500000000000000" pitchFamily="50" charset="0"/>
                        </a:rPr>
                        <a:t>Tier 3 Vocabulary</a:t>
                      </a:r>
                      <a:endParaRPr lang="en-GB" sz="1200" dirty="0">
                        <a:solidFill>
                          <a:schemeClr val="tx1"/>
                        </a:solidFill>
                        <a:latin typeface="Kinetic Letters" panose="00000500000000000000" pitchFamily="50" charset="0"/>
                      </a:endParaRPr>
                    </a:p>
                  </a:txBody>
                  <a:tcPr/>
                </a:tc>
                <a:extLst>
                  <a:ext uri="{0D108BD9-81ED-4DB2-BD59-A6C34878D82A}">
                    <a16:rowId xmlns:a16="http://schemas.microsoft.com/office/drawing/2014/main" val="363538038"/>
                  </a:ext>
                </a:extLst>
              </a:tr>
              <a:tr h="279413">
                <a:tc>
                  <a:txBody>
                    <a:bodyPr/>
                    <a:lstStyle/>
                    <a:p>
                      <a:pPr>
                        <a:lnSpc>
                          <a:spcPct val="107000"/>
                        </a:lnSpc>
                        <a:spcAft>
                          <a:spcPts val="800"/>
                        </a:spcAft>
                        <a:buNone/>
                      </a:pPr>
                      <a:r>
                        <a:rPr lang="en-GB" sz="1200" dirty="0">
                          <a:effectLst/>
                          <a:latin typeface="Kinetic Letters Joined" panose="00000500000000000000" pitchFamily="50" charset="0"/>
                          <a:ea typeface="Calibri" panose="020F0502020204030204" pitchFamily="34" charset="0"/>
                          <a:cs typeface="Calibri" panose="020F0502020204030204" pitchFamily="34" charset="0"/>
                        </a:rPr>
                        <a:t>Significant individual – a person that has made an impact globally.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076419130"/>
                  </a:ext>
                </a:extLst>
              </a:tr>
              <a:tr h="2794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u="sng" dirty="0">
                          <a:solidFill>
                            <a:schemeClr val="tx1"/>
                          </a:solidFill>
                          <a:latin typeface="Kinetic Letters" panose="00000500000000000000" pitchFamily="50" charset="0"/>
                        </a:rPr>
                        <a:t>Source - </a:t>
                      </a:r>
                      <a:r>
                        <a:rPr lang="en-GB" sz="1200" b="0" i="0" dirty="0">
                          <a:solidFill>
                            <a:srgbClr val="001D35"/>
                          </a:solidFill>
                          <a:effectLst/>
                          <a:latin typeface="Kinetic Letters" panose="00000500000000000000" pitchFamily="50" charset="0"/>
                        </a:rPr>
                        <a:t>a first-hand account, original document, or artifact created during the time period being studied, offering direct evidence.</a:t>
                      </a:r>
                      <a:endParaRPr lang="en-GB" sz="1200" b="1" u="sng" dirty="0">
                        <a:solidFill>
                          <a:schemeClr val="tx1"/>
                        </a:solidFill>
                        <a:latin typeface="Kinetic Letters" panose="00000500000000000000" pitchFamily="50" charset="0"/>
                      </a:endParaRPr>
                    </a:p>
                  </a:txBody>
                  <a:tcPr/>
                </a:tc>
                <a:extLst>
                  <a:ext uri="{0D108BD9-81ED-4DB2-BD59-A6C34878D82A}">
                    <a16:rowId xmlns:a16="http://schemas.microsoft.com/office/drawing/2014/main" val="388508134"/>
                  </a:ext>
                </a:extLst>
              </a:tr>
              <a:tr h="1778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Kinetic Letters" panose="00000500000000000000" pitchFamily="50" charset="0"/>
                          <a:ea typeface="+mn-ea"/>
                          <a:cs typeface="+mn-cs"/>
                        </a:rPr>
                        <a:t>Chronology - putting historical events in the order they happened.</a:t>
                      </a:r>
                    </a:p>
                  </a:txBody>
                  <a:tcPr/>
                </a:tc>
                <a:extLst>
                  <a:ext uri="{0D108BD9-81ED-4DB2-BD59-A6C34878D82A}">
                    <a16:rowId xmlns:a16="http://schemas.microsoft.com/office/drawing/2014/main" val="686956647"/>
                  </a:ext>
                </a:extLst>
              </a:tr>
              <a:tr h="2522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Kinetic Letters" panose="00000500000000000000" pitchFamily="50" charset="0"/>
                          <a:ea typeface="+mn-ea"/>
                          <a:cs typeface="+mn-cs"/>
                        </a:rPr>
                        <a:t>Timeline - a visual, chronological map of events, using a line with dates, pictures, and descriptions to show when things happened.</a:t>
                      </a:r>
                    </a:p>
                  </a:txBody>
                  <a:tcPr/>
                </a:tc>
                <a:extLst>
                  <a:ext uri="{0D108BD9-81ED-4DB2-BD59-A6C34878D82A}">
                    <a16:rowId xmlns:a16="http://schemas.microsoft.com/office/drawing/2014/main" val="3050090683"/>
                  </a:ext>
                </a:extLst>
              </a:tr>
              <a:tr h="2794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Kinetic Letters" panose="00000500000000000000" pitchFamily="50" charset="0"/>
                        </a:rPr>
                        <a:t>Enquiry - a student-led, question-driven approach where children investigate the past by asking big questions.</a:t>
                      </a:r>
                    </a:p>
                  </a:txBody>
                  <a:tcPr/>
                </a:tc>
                <a:extLst>
                  <a:ext uri="{0D108BD9-81ED-4DB2-BD59-A6C34878D82A}">
                    <a16:rowId xmlns:a16="http://schemas.microsoft.com/office/drawing/2014/main" val="1119034794"/>
                  </a:ext>
                </a:extLst>
              </a:tr>
              <a:tr h="1778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Kinetic Letters" panose="00000500000000000000" pitchFamily="50" charset="0"/>
                        <a:ea typeface="+mn-ea"/>
                        <a:cs typeface="+mn-cs"/>
                      </a:endParaRPr>
                    </a:p>
                  </a:txBody>
                  <a:tcPr/>
                </a:tc>
                <a:extLst>
                  <a:ext uri="{0D108BD9-81ED-4DB2-BD59-A6C34878D82A}">
                    <a16:rowId xmlns:a16="http://schemas.microsoft.com/office/drawing/2014/main" val="1065969513"/>
                  </a:ext>
                </a:extLst>
              </a:tr>
            </a:tbl>
          </a:graphicData>
        </a:graphic>
      </p:graphicFrame>
      <p:graphicFrame>
        <p:nvGraphicFramePr>
          <p:cNvPr id="30" name="Table 29">
            <a:extLst>
              <a:ext uri="{FF2B5EF4-FFF2-40B4-BE49-F238E27FC236}">
                <a16:creationId xmlns:a16="http://schemas.microsoft.com/office/drawing/2014/main" id="{995E8FD8-25CE-4B42-8577-7EB632020892}"/>
              </a:ext>
            </a:extLst>
          </p:cNvPr>
          <p:cNvGraphicFramePr>
            <a:graphicFrameLocks noGrp="1"/>
          </p:cNvGraphicFramePr>
          <p:nvPr>
            <p:extLst>
              <p:ext uri="{D42A27DB-BD31-4B8C-83A1-F6EECF244321}">
                <p14:modId xmlns:p14="http://schemas.microsoft.com/office/powerpoint/2010/main" val="1092211715"/>
              </p:ext>
            </p:extLst>
          </p:nvPr>
        </p:nvGraphicFramePr>
        <p:xfrm>
          <a:off x="3043374" y="2903049"/>
          <a:ext cx="2973873" cy="2030110"/>
        </p:xfrm>
        <a:graphic>
          <a:graphicData uri="http://schemas.openxmlformats.org/drawingml/2006/table">
            <a:tbl>
              <a:tblPr firstRow="1" bandRow="1">
                <a:tableStyleId>{00A15C55-8517-42AA-B614-E9B94910E393}</a:tableStyleId>
              </a:tblPr>
              <a:tblGrid>
                <a:gridCol w="2973873">
                  <a:extLst>
                    <a:ext uri="{9D8B030D-6E8A-4147-A177-3AD203B41FA5}">
                      <a16:colId xmlns:a16="http://schemas.microsoft.com/office/drawing/2014/main" val="471829243"/>
                    </a:ext>
                  </a:extLst>
                </a:gridCol>
              </a:tblGrid>
              <a:tr h="445361">
                <a:tc>
                  <a:txBody>
                    <a:bodyPr/>
                    <a:lstStyle/>
                    <a:p>
                      <a:pPr algn="ctr"/>
                      <a:r>
                        <a:rPr lang="en-GB" sz="1200" dirty="0">
                          <a:latin typeface="Kinetic Letters" panose="00000500000000000000" pitchFamily="50" charset="0"/>
                        </a:rPr>
                        <a:t>Tier</a:t>
                      </a:r>
                      <a:r>
                        <a:rPr lang="en-GB" sz="1200" baseline="0" dirty="0">
                          <a:latin typeface="Kinetic Letters" panose="00000500000000000000" pitchFamily="50" charset="0"/>
                        </a:rPr>
                        <a:t> 2 Vocabulary</a:t>
                      </a:r>
                      <a:endParaRPr lang="en-GB" sz="1200" dirty="0">
                        <a:solidFill>
                          <a:schemeClr val="tx1"/>
                        </a:solidFill>
                        <a:latin typeface="Kinetic Letters" panose="00000500000000000000" pitchFamily="50" charset="0"/>
                      </a:endParaRPr>
                    </a:p>
                  </a:txBody>
                  <a:tcPr/>
                </a:tc>
                <a:extLst>
                  <a:ext uri="{0D108BD9-81ED-4DB2-BD59-A6C34878D82A}">
                    <a16:rowId xmlns:a16="http://schemas.microsoft.com/office/drawing/2014/main" val="3561504845"/>
                  </a:ext>
                </a:extLst>
              </a:tr>
              <a:tr h="445076">
                <a:tc>
                  <a:txBody>
                    <a:bodyPr/>
                    <a:lstStyle/>
                    <a:p>
                      <a:pPr>
                        <a:lnSpc>
                          <a:spcPct val="115000"/>
                        </a:lnSpc>
                        <a:spcAft>
                          <a:spcPts val="150"/>
                        </a:spcAft>
                        <a:buNone/>
                      </a:pPr>
                      <a:r>
                        <a:rPr lang="en-GB" sz="1100" dirty="0">
                          <a:effectLst/>
                          <a:latin typeface="Kinetic Letters Joined" panose="00000500000000000000" pitchFamily="50" charset="0"/>
                          <a:ea typeface="Calibri" panose="020F0502020204030204" pitchFamily="34" charset="0"/>
                          <a:cs typeface="Times New Roman" panose="02020603050405020304" pitchFamily="18" charset="0"/>
                        </a:rPr>
                        <a:t>Nursing </a:t>
                      </a:r>
                      <a:r>
                        <a:rPr lang="en-GB" sz="1100" dirty="0">
                          <a:effectLst/>
                          <a:latin typeface="Calibri" panose="020F0502020204030204" pitchFamily="34" charset="0"/>
                          <a:ea typeface="Calibri" panose="020F0502020204030204" pitchFamily="34" charset="0"/>
                          <a:cs typeface="Times New Roman" panose="02020603050405020304" pitchFamily="18" charset="0"/>
                        </a:rPr>
                        <a:t>- h</a:t>
                      </a:r>
                      <a:r>
                        <a:rPr lang="en-GB" sz="1200" dirty="0">
                          <a:effectLst/>
                          <a:latin typeface="Kinetic Letters" panose="00000500000000000000" pitchFamily="50" charset="0"/>
                          <a:ea typeface="Calibri" panose="020F0502020204030204" pitchFamily="34" charset="0"/>
                          <a:cs typeface="Times New Roman" panose="02020603050405020304" pitchFamily="18" charset="0"/>
                        </a:rPr>
                        <a:t>ealthcare profession focused on caring for individuals, families, and communities to promote health and prevent illness.</a:t>
                      </a:r>
                    </a:p>
                  </a:txBody>
                  <a:tcPr/>
                </a:tc>
                <a:extLst>
                  <a:ext uri="{0D108BD9-81ED-4DB2-BD59-A6C34878D82A}">
                    <a16:rowId xmlns:a16="http://schemas.microsoft.com/office/drawing/2014/main" val="370621346"/>
                  </a:ext>
                </a:extLst>
              </a:tr>
              <a:tr h="4120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Kinetic Letters" panose="00000500000000000000" pitchFamily="50" charset="0"/>
                          <a:ea typeface="+mn-ea"/>
                          <a:cs typeface="+mn-cs"/>
                        </a:rPr>
                        <a:t>Impact - the profound, lasting effects or consequences of past events, people, or ideas.</a:t>
                      </a:r>
                    </a:p>
                  </a:txBody>
                  <a:tcPr/>
                </a:tc>
                <a:extLst>
                  <a:ext uri="{0D108BD9-81ED-4DB2-BD59-A6C34878D82A}">
                    <a16:rowId xmlns:a16="http://schemas.microsoft.com/office/drawing/2014/main" val="3739187725"/>
                  </a:ext>
                </a:extLst>
              </a:tr>
              <a:tr h="4120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Kinetic Letters" panose="00000500000000000000" pitchFamily="50" charset="0"/>
                          <a:ea typeface="+mn-ea"/>
                          <a:cs typeface="+mn-cs"/>
                        </a:rPr>
                        <a:t>Globally -  relates to the whole world..</a:t>
                      </a:r>
                    </a:p>
                  </a:txBody>
                  <a:tcPr/>
                </a:tc>
                <a:extLst>
                  <a:ext uri="{0D108BD9-81ED-4DB2-BD59-A6C34878D82A}">
                    <a16:rowId xmlns:a16="http://schemas.microsoft.com/office/drawing/2014/main" val="1170085600"/>
                  </a:ext>
                </a:extLst>
              </a:tr>
            </a:tbl>
          </a:graphicData>
        </a:graphic>
      </p:graphicFrame>
      <p:pic>
        <p:nvPicPr>
          <p:cNvPr id="3" name="Picture 2" descr="Mary Seacole - A Traveller, Author ...">
            <a:extLst>
              <a:ext uri="{FF2B5EF4-FFF2-40B4-BE49-F238E27FC236}">
                <a16:creationId xmlns:a16="http://schemas.microsoft.com/office/drawing/2014/main" id="{A8BEEDFA-DC31-C512-54C3-45E11B3D0F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6923" y="4974474"/>
            <a:ext cx="2657475" cy="1714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BF9345A-A5FF-6F52-4B17-CCCB2CE1B61F}"/>
              </a:ext>
            </a:extLst>
          </p:cNvPr>
          <p:cNvPicPr>
            <a:picLocks noChangeAspect="1"/>
          </p:cNvPicPr>
          <p:nvPr/>
        </p:nvPicPr>
        <p:blipFill>
          <a:blip r:embed="rId4"/>
          <a:srcRect l="7083" r="18687"/>
          <a:stretch>
            <a:fillRect/>
          </a:stretch>
        </p:blipFill>
        <p:spPr>
          <a:xfrm>
            <a:off x="6926340" y="4974474"/>
            <a:ext cx="2501619" cy="1714500"/>
          </a:xfrm>
          <a:prstGeom prst="rect">
            <a:avLst/>
          </a:prstGeom>
        </p:spPr>
      </p:pic>
      <p:pic>
        <p:nvPicPr>
          <p:cNvPr id="8" name="Picture 7" descr="A screenshot of a computer&#10;&#10;AI-generated content may be incorrect.">
            <a:extLst>
              <a:ext uri="{FF2B5EF4-FFF2-40B4-BE49-F238E27FC236}">
                <a16:creationId xmlns:a16="http://schemas.microsoft.com/office/drawing/2014/main" id="{4102FE71-0720-20B8-026C-7CFD4DEEA614}"/>
              </a:ext>
            </a:extLst>
          </p:cNvPr>
          <p:cNvPicPr>
            <a:picLocks noChangeAspect="1"/>
          </p:cNvPicPr>
          <p:nvPr/>
        </p:nvPicPr>
        <p:blipFill>
          <a:blip r:embed="rId5"/>
          <a:stretch>
            <a:fillRect/>
          </a:stretch>
        </p:blipFill>
        <p:spPr>
          <a:xfrm>
            <a:off x="79945" y="861000"/>
            <a:ext cx="7378966" cy="2042049"/>
          </a:xfrm>
          <a:prstGeom prst="rect">
            <a:avLst/>
          </a:prstGeom>
        </p:spPr>
      </p:pic>
    </p:spTree>
    <p:extLst>
      <p:ext uri="{BB962C8B-B14F-4D97-AF65-F5344CB8AC3E}">
        <p14:creationId xmlns:p14="http://schemas.microsoft.com/office/powerpoint/2010/main" val="3301719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TotalTime>
  <Words>316</Words>
  <Application>Microsoft Office PowerPoint</Application>
  <PresentationFormat>Widescreen</PresentationFormat>
  <Paragraphs>24</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Kinetic Letters</vt:lpstr>
      <vt:lpstr>Kinetic Letters Joined</vt:lpstr>
      <vt:lpstr>Symbol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Lesley-Ann Blackhurst</dc:creator>
  <cp:lastModifiedBy>Mackenzie Sheldon</cp:lastModifiedBy>
  <cp:revision>43</cp:revision>
  <dcterms:created xsi:type="dcterms:W3CDTF">2023-07-12T12:21:00Z</dcterms:created>
  <dcterms:modified xsi:type="dcterms:W3CDTF">2026-01-05T15:17:38Z</dcterms:modified>
</cp:coreProperties>
</file>