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5D7C65-909D-427C-B1B6-74503B06A0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04E9EE3-9353-4D10-9002-6EC8720BB7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6035D16-7027-4716-B04F-78D24C99E1D3}"/>
              </a:ext>
            </a:extLst>
          </p:cNvPr>
          <p:cNvSpPr>
            <a:spLocks noGrp="1"/>
          </p:cNvSpPr>
          <p:nvPr>
            <p:ph type="dt" sz="half" idx="10"/>
          </p:nvPr>
        </p:nvSpPr>
        <p:spPr/>
        <p:txBody>
          <a:bodyPr/>
          <a:lstStyle/>
          <a:p>
            <a:fld id="{68C53354-24EC-4A32-AB18-602C7A9D13A4}" type="datetimeFigureOut">
              <a:rPr lang="en-GB" smtClean="0"/>
              <a:t>07/07/2025</a:t>
            </a:fld>
            <a:endParaRPr lang="en-GB"/>
          </a:p>
        </p:txBody>
      </p:sp>
      <p:sp>
        <p:nvSpPr>
          <p:cNvPr id="5" name="Footer Placeholder 4">
            <a:extLst>
              <a:ext uri="{FF2B5EF4-FFF2-40B4-BE49-F238E27FC236}">
                <a16:creationId xmlns:a16="http://schemas.microsoft.com/office/drawing/2014/main" id="{DE3F0B44-DBA2-4E4F-8AF1-A2728B717A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A93841-EAB2-47E5-A385-676FF7293B0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189191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82E1E-DFF0-486E-9C06-B5185BEFB1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D7FF6BF-2D74-4CFB-891B-88DA7AD1905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24023D-EF26-45D0-A570-1FAEE63D9663}"/>
              </a:ext>
            </a:extLst>
          </p:cNvPr>
          <p:cNvSpPr>
            <a:spLocks noGrp="1"/>
          </p:cNvSpPr>
          <p:nvPr>
            <p:ph type="dt" sz="half" idx="10"/>
          </p:nvPr>
        </p:nvSpPr>
        <p:spPr/>
        <p:txBody>
          <a:bodyPr/>
          <a:lstStyle/>
          <a:p>
            <a:fld id="{68C53354-24EC-4A32-AB18-602C7A9D13A4}" type="datetimeFigureOut">
              <a:rPr lang="en-GB" smtClean="0"/>
              <a:t>07/07/2025</a:t>
            </a:fld>
            <a:endParaRPr lang="en-GB"/>
          </a:p>
        </p:txBody>
      </p:sp>
      <p:sp>
        <p:nvSpPr>
          <p:cNvPr id="5" name="Footer Placeholder 4">
            <a:extLst>
              <a:ext uri="{FF2B5EF4-FFF2-40B4-BE49-F238E27FC236}">
                <a16:creationId xmlns:a16="http://schemas.microsoft.com/office/drawing/2014/main" id="{7EF61D3B-B442-43C9-81D0-2F43F8D4A8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1ABEFE-30C5-410A-B02D-2E0C24B8AC9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902877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8C990-9483-4E23-A948-42206CF6D4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7B4247-3A77-40E8-9531-696D67B48A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C826DC8-ACD6-4D44-A6A7-99D6E54CA47D}"/>
              </a:ext>
            </a:extLst>
          </p:cNvPr>
          <p:cNvSpPr>
            <a:spLocks noGrp="1"/>
          </p:cNvSpPr>
          <p:nvPr>
            <p:ph type="dt" sz="half" idx="10"/>
          </p:nvPr>
        </p:nvSpPr>
        <p:spPr/>
        <p:txBody>
          <a:bodyPr/>
          <a:lstStyle/>
          <a:p>
            <a:fld id="{68C53354-24EC-4A32-AB18-602C7A9D13A4}" type="datetimeFigureOut">
              <a:rPr lang="en-GB" smtClean="0"/>
              <a:t>07/07/2025</a:t>
            </a:fld>
            <a:endParaRPr lang="en-GB"/>
          </a:p>
        </p:txBody>
      </p:sp>
      <p:sp>
        <p:nvSpPr>
          <p:cNvPr id="5" name="Footer Placeholder 4">
            <a:extLst>
              <a:ext uri="{FF2B5EF4-FFF2-40B4-BE49-F238E27FC236}">
                <a16:creationId xmlns:a16="http://schemas.microsoft.com/office/drawing/2014/main" id="{133C9412-0F94-45D2-979B-2C217D58A08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BA9DA1-5916-4E5E-8126-A1669221292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2193809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0D58C-9909-438E-B11F-13BCDCDDBA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7133A6-FDAC-4440-9839-390D511F57B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9D13E8D-6C15-4944-9E49-FCBAFCE6F6A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009445D-AE8A-4C86-B60F-1253BDE7B514}"/>
              </a:ext>
            </a:extLst>
          </p:cNvPr>
          <p:cNvSpPr>
            <a:spLocks noGrp="1"/>
          </p:cNvSpPr>
          <p:nvPr>
            <p:ph type="dt" sz="half" idx="10"/>
          </p:nvPr>
        </p:nvSpPr>
        <p:spPr/>
        <p:txBody>
          <a:bodyPr/>
          <a:lstStyle/>
          <a:p>
            <a:fld id="{68C53354-24EC-4A32-AB18-602C7A9D13A4}" type="datetimeFigureOut">
              <a:rPr lang="en-GB" smtClean="0"/>
              <a:t>07/07/2025</a:t>
            </a:fld>
            <a:endParaRPr lang="en-GB"/>
          </a:p>
        </p:txBody>
      </p:sp>
      <p:sp>
        <p:nvSpPr>
          <p:cNvPr id="6" name="Footer Placeholder 5">
            <a:extLst>
              <a:ext uri="{FF2B5EF4-FFF2-40B4-BE49-F238E27FC236}">
                <a16:creationId xmlns:a16="http://schemas.microsoft.com/office/drawing/2014/main" id="{45C2DFB7-E5A9-48D8-BCB0-9979D89F65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521E7A-C627-434D-B23B-8E69EE8DF3AD}"/>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497383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43BC2-567B-4AF2-9B03-DB7D7FDBF3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61088F-5EBC-414D-9AF7-50A74A04C9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B9B2FA4-41F4-4A4F-93B0-6DDF4376B8B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9750683-C2B7-4DD7-9163-7D900FF5682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8B57EAD-18C5-458E-806A-8DEAF567943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8462F8-E75E-421E-A5DF-FBD728D44BCE}"/>
              </a:ext>
            </a:extLst>
          </p:cNvPr>
          <p:cNvSpPr>
            <a:spLocks noGrp="1"/>
          </p:cNvSpPr>
          <p:nvPr>
            <p:ph type="dt" sz="half" idx="10"/>
          </p:nvPr>
        </p:nvSpPr>
        <p:spPr/>
        <p:txBody>
          <a:bodyPr/>
          <a:lstStyle/>
          <a:p>
            <a:fld id="{68C53354-24EC-4A32-AB18-602C7A9D13A4}" type="datetimeFigureOut">
              <a:rPr lang="en-GB" smtClean="0"/>
              <a:t>07/07/2025</a:t>
            </a:fld>
            <a:endParaRPr lang="en-GB"/>
          </a:p>
        </p:txBody>
      </p:sp>
      <p:sp>
        <p:nvSpPr>
          <p:cNvPr id="8" name="Footer Placeholder 7">
            <a:extLst>
              <a:ext uri="{FF2B5EF4-FFF2-40B4-BE49-F238E27FC236}">
                <a16:creationId xmlns:a16="http://schemas.microsoft.com/office/drawing/2014/main" id="{EE258E35-5E0D-4052-871B-BA0D1F3FB4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CC832B-A148-4AE3-BC47-C62E7E38DDCE}"/>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1150632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B0F41-FFF9-4302-ADAF-AEF277C48D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62914A-5660-4F4F-A1FB-F53D7F73B930}"/>
              </a:ext>
            </a:extLst>
          </p:cNvPr>
          <p:cNvSpPr>
            <a:spLocks noGrp="1"/>
          </p:cNvSpPr>
          <p:nvPr>
            <p:ph type="dt" sz="half" idx="10"/>
          </p:nvPr>
        </p:nvSpPr>
        <p:spPr/>
        <p:txBody>
          <a:bodyPr/>
          <a:lstStyle/>
          <a:p>
            <a:fld id="{68C53354-24EC-4A32-AB18-602C7A9D13A4}" type="datetimeFigureOut">
              <a:rPr lang="en-GB" smtClean="0"/>
              <a:t>07/07/2025</a:t>
            </a:fld>
            <a:endParaRPr lang="en-GB"/>
          </a:p>
        </p:txBody>
      </p:sp>
      <p:sp>
        <p:nvSpPr>
          <p:cNvPr id="4" name="Footer Placeholder 3">
            <a:extLst>
              <a:ext uri="{FF2B5EF4-FFF2-40B4-BE49-F238E27FC236}">
                <a16:creationId xmlns:a16="http://schemas.microsoft.com/office/drawing/2014/main" id="{0C903193-9551-4B5E-9199-5B70826A3CD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3B1949A-2BAF-476E-A14F-13309BE44C42}"/>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894633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987578-5215-43E4-B92E-485792B5DC8E}"/>
              </a:ext>
            </a:extLst>
          </p:cNvPr>
          <p:cNvSpPr>
            <a:spLocks noGrp="1"/>
          </p:cNvSpPr>
          <p:nvPr>
            <p:ph type="dt" sz="half" idx="10"/>
          </p:nvPr>
        </p:nvSpPr>
        <p:spPr/>
        <p:txBody>
          <a:bodyPr/>
          <a:lstStyle/>
          <a:p>
            <a:fld id="{68C53354-24EC-4A32-AB18-602C7A9D13A4}" type="datetimeFigureOut">
              <a:rPr lang="en-GB" smtClean="0"/>
              <a:t>07/07/2025</a:t>
            </a:fld>
            <a:endParaRPr lang="en-GB"/>
          </a:p>
        </p:txBody>
      </p:sp>
      <p:sp>
        <p:nvSpPr>
          <p:cNvPr id="3" name="Footer Placeholder 2">
            <a:extLst>
              <a:ext uri="{FF2B5EF4-FFF2-40B4-BE49-F238E27FC236}">
                <a16:creationId xmlns:a16="http://schemas.microsoft.com/office/drawing/2014/main" id="{019C3584-4EE8-4A82-927B-82D079CB6EF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8E39821-B2E1-4EE1-94A4-A4463527085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55433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357A0-4F3E-466D-AC98-460AA3A20C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5B100C-5F4D-4A6E-9565-BAF0C40E5E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07CF9E-9E23-4C14-B18C-D5BE65B30C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5516070-8F53-4006-9664-394E0031D5AE}"/>
              </a:ext>
            </a:extLst>
          </p:cNvPr>
          <p:cNvSpPr>
            <a:spLocks noGrp="1"/>
          </p:cNvSpPr>
          <p:nvPr>
            <p:ph type="dt" sz="half" idx="10"/>
          </p:nvPr>
        </p:nvSpPr>
        <p:spPr/>
        <p:txBody>
          <a:bodyPr/>
          <a:lstStyle/>
          <a:p>
            <a:fld id="{68C53354-24EC-4A32-AB18-602C7A9D13A4}" type="datetimeFigureOut">
              <a:rPr lang="en-GB" smtClean="0"/>
              <a:t>07/07/2025</a:t>
            </a:fld>
            <a:endParaRPr lang="en-GB"/>
          </a:p>
        </p:txBody>
      </p:sp>
      <p:sp>
        <p:nvSpPr>
          <p:cNvPr id="6" name="Footer Placeholder 5">
            <a:extLst>
              <a:ext uri="{FF2B5EF4-FFF2-40B4-BE49-F238E27FC236}">
                <a16:creationId xmlns:a16="http://schemas.microsoft.com/office/drawing/2014/main" id="{F9EE2156-C501-443D-88AB-EC6DAABB77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E3A180-4D3E-414C-9704-C757945852F3}"/>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2868187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41512F-FE79-40E2-87DF-9B9F981A78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D123790-CBEB-493C-B902-4FA99587B7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AD64B2-9248-4138-BCCE-7BF4AAD15E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B111A5-9F74-4296-830D-24434927F2EC}"/>
              </a:ext>
            </a:extLst>
          </p:cNvPr>
          <p:cNvSpPr>
            <a:spLocks noGrp="1"/>
          </p:cNvSpPr>
          <p:nvPr>
            <p:ph type="dt" sz="half" idx="10"/>
          </p:nvPr>
        </p:nvSpPr>
        <p:spPr/>
        <p:txBody>
          <a:bodyPr/>
          <a:lstStyle/>
          <a:p>
            <a:fld id="{68C53354-24EC-4A32-AB18-602C7A9D13A4}" type="datetimeFigureOut">
              <a:rPr lang="en-GB" smtClean="0"/>
              <a:t>07/07/2025</a:t>
            </a:fld>
            <a:endParaRPr lang="en-GB"/>
          </a:p>
        </p:txBody>
      </p:sp>
      <p:sp>
        <p:nvSpPr>
          <p:cNvPr id="6" name="Footer Placeholder 5">
            <a:extLst>
              <a:ext uri="{FF2B5EF4-FFF2-40B4-BE49-F238E27FC236}">
                <a16:creationId xmlns:a16="http://schemas.microsoft.com/office/drawing/2014/main" id="{86483F06-C5D0-4307-A19F-AE2CE62D6D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AFACA9-801B-4CB1-911E-374EEBBBBA48}"/>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358519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96E73-0BEA-448A-B181-B692C2A4F9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2ED27C-A04C-48C1-8D07-B989064E8E6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C2BFE8-0D73-4999-B25D-4A41A6E19CCA}"/>
              </a:ext>
            </a:extLst>
          </p:cNvPr>
          <p:cNvSpPr>
            <a:spLocks noGrp="1"/>
          </p:cNvSpPr>
          <p:nvPr>
            <p:ph type="dt" sz="half" idx="10"/>
          </p:nvPr>
        </p:nvSpPr>
        <p:spPr/>
        <p:txBody>
          <a:bodyPr/>
          <a:lstStyle/>
          <a:p>
            <a:fld id="{68C53354-24EC-4A32-AB18-602C7A9D13A4}" type="datetimeFigureOut">
              <a:rPr lang="en-GB" smtClean="0"/>
              <a:t>07/07/2025</a:t>
            </a:fld>
            <a:endParaRPr lang="en-GB"/>
          </a:p>
        </p:txBody>
      </p:sp>
      <p:sp>
        <p:nvSpPr>
          <p:cNvPr id="5" name="Footer Placeholder 4">
            <a:extLst>
              <a:ext uri="{FF2B5EF4-FFF2-40B4-BE49-F238E27FC236}">
                <a16:creationId xmlns:a16="http://schemas.microsoft.com/office/drawing/2014/main" id="{40C232D9-F61F-4BBE-B16E-6F66B34C62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810C34-E129-4F67-90E2-93BC086D4DD6}"/>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609690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4CD539-EC18-420D-97F7-0FEF8154C6A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C30703-C915-431A-8ED3-4FE90D592AC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E70333-852C-4B45-875B-F8E6574FD906}"/>
              </a:ext>
            </a:extLst>
          </p:cNvPr>
          <p:cNvSpPr>
            <a:spLocks noGrp="1"/>
          </p:cNvSpPr>
          <p:nvPr>
            <p:ph type="dt" sz="half" idx="10"/>
          </p:nvPr>
        </p:nvSpPr>
        <p:spPr/>
        <p:txBody>
          <a:bodyPr/>
          <a:lstStyle/>
          <a:p>
            <a:fld id="{68C53354-24EC-4A32-AB18-602C7A9D13A4}" type="datetimeFigureOut">
              <a:rPr lang="en-GB" smtClean="0"/>
              <a:t>07/07/2025</a:t>
            </a:fld>
            <a:endParaRPr lang="en-GB"/>
          </a:p>
        </p:txBody>
      </p:sp>
      <p:sp>
        <p:nvSpPr>
          <p:cNvPr id="5" name="Footer Placeholder 4">
            <a:extLst>
              <a:ext uri="{FF2B5EF4-FFF2-40B4-BE49-F238E27FC236}">
                <a16:creationId xmlns:a16="http://schemas.microsoft.com/office/drawing/2014/main" id="{CE1880D4-9EEE-437C-8561-9DE2998FA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B219DC-A6C3-4739-966D-E931D09191D5}"/>
              </a:ext>
            </a:extLst>
          </p:cNvPr>
          <p:cNvSpPr>
            <a:spLocks noGrp="1"/>
          </p:cNvSpPr>
          <p:nvPr>
            <p:ph type="sldNum" sz="quarter" idx="12"/>
          </p:nvPr>
        </p:nvSpPr>
        <p:spPr/>
        <p:txBody>
          <a:bodyPr/>
          <a:lstStyle/>
          <a:p>
            <a:fld id="{439812F5-DAB3-4D27-AB9B-32BCBE44EC9E}" type="slidenum">
              <a:rPr lang="en-GB" smtClean="0"/>
              <a:t>‹#›</a:t>
            </a:fld>
            <a:endParaRPr lang="en-GB"/>
          </a:p>
        </p:txBody>
      </p:sp>
    </p:spTree>
    <p:extLst>
      <p:ext uri="{BB962C8B-B14F-4D97-AF65-F5344CB8AC3E}">
        <p14:creationId xmlns:p14="http://schemas.microsoft.com/office/powerpoint/2010/main" val="3063382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59BB5D-0861-4694-81B7-A740D053F8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881199-63DC-43EF-86E4-17CFFF4DC8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BF6CBD-91A2-449D-9F17-7ED469FE66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C53354-24EC-4A32-AB18-602C7A9D13A4}" type="datetimeFigureOut">
              <a:rPr lang="en-GB" smtClean="0"/>
              <a:t>07/07/2025</a:t>
            </a:fld>
            <a:endParaRPr lang="en-GB"/>
          </a:p>
        </p:txBody>
      </p:sp>
      <p:sp>
        <p:nvSpPr>
          <p:cNvPr id="5" name="Footer Placeholder 4">
            <a:extLst>
              <a:ext uri="{FF2B5EF4-FFF2-40B4-BE49-F238E27FC236}">
                <a16:creationId xmlns:a16="http://schemas.microsoft.com/office/drawing/2014/main" id="{CBCF8BCF-B17E-405F-B31A-4144A59B41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3F7BF1-B0A8-4245-B139-CC24D649C8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9812F5-DAB3-4D27-AB9B-32BCBE44EC9E}" type="slidenum">
              <a:rPr lang="en-GB" smtClean="0"/>
              <a:t>‹#›</a:t>
            </a:fld>
            <a:endParaRPr lang="en-GB"/>
          </a:p>
        </p:txBody>
      </p:sp>
    </p:spTree>
    <p:extLst>
      <p:ext uri="{BB962C8B-B14F-4D97-AF65-F5344CB8AC3E}">
        <p14:creationId xmlns:p14="http://schemas.microsoft.com/office/powerpoint/2010/main" val="2871115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E1A1DDF-700C-4F1E-A85F-0822DE0A48DE}"/>
              </a:ext>
            </a:extLst>
          </p:cNvPr>
          <p:cNvSpPr txBox="1"/>
          <p:nvPr/>
        </p:nvSpPr>
        <p:spPr>
          <a:xfrm>
            <a:off x="1464029" y="291501"/>
            <a:ext cx="2754127" cy="476726"/>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2200" dirty="0">
                <a:solidFill>
                  <a:srgbClr val="C00000"/>
                </a:solidFill>
                <a:latin typeface="Kinetic Letters" panose="00000500000000000000" pitchFamily="50" charset="0"/>
              </a:rPr>
              <a:t>History Knowledge Organiser </a:t>
            </a:r>
          </a:p>
        </p:txBody>
      </p:sp>
      <p:sp>
        <p:nvSpPr>
          <p:cNvPr id="15" name="TextBox 14">
            <a:extLst>
              <a:ext uri="{FF2B5EF4-FFF2-40B4-BE49-F238E27FC236}">
                <a16:creationId xmlns:a16="http://schemas.microsoft.com/office/drawing/2014/main" id="{F808095B-957D-4F8F-B3FC-472846767FEF}"/>
              </a:ext>
            </a:extLst>
          </p:cNvPr>
          <p:cNvSpPr txBox="1"/>
          <p:nvPr/>
        </p:nvSpPr>
        <p:spPr>
          <a:xfrm>
            <a:off x="4427375" y="282099"/>
            <a:ext cx="2320857" cy="510778"/>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r>
              <a:rPr lang="en-GB" sz="2400" dirty="0">
                <a:solidFill>
                  <a:srgbClr val="C00000"/>
                </a:solidFill>
                <a:latin typeface="Kinetic Letters" panose="00000500000000000000" pitchFamily="50" charset="0"/>
              </a:rPr>
              <a:t>Year 4 – Autumn  1</a:t>
            </a:r>
          </a:p>
        </p:txBody>
      </p:sp>
      <p:sp>
        <p:nvSpPr>
          <p:cNvPr id="16" name="TextBox 15">
            <a:extLst>
              <a:ext uri="{FF2B5EF4-FFF2-40B4-BE49-F238E27FC236}">
                <a16:creationId xmlns:a16="http://schemas.microsoft.com/office/drawing/2014/main" id="{0FC0D41D-F785-4C0C-AADA-67D30D5865BC}"/>
              </a:ext>
            </a:extLst>
          </p:cNvPr>
          <p:cNvSpPr txBox="1"/>
          <p:nvPr/>
        </p:nvSpPr>
        <p:spPr>
          <a:xfrm>
            <a:off x="6957451" y="161246"/>
            <a:ext cx="5092831" cy="715089"/>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a:solidFill>
                  <a:srgbClr val="C00000"/>
                </a:solidFill>
                <a:latin typeface="Kinetic Letters" panose="00000500000000000000" pitchFamily="50" charset="0"/>
              </a:rPr>
              <a:t>The Romans - How </a:t>
            </a:r>
            <a:r>
              <a:rPr lang="en-GB" dirty="0">
                <a:solidFill>
                  <a:srgbClr val="C00000"/>
                </a:solidFill>
                <a:latin typeface="Kinetic Letters" panose="00000500000000000000" pitchFamily="50" charset="0"/>
              </a:rPr>
              <a:t>did the Roman empire change over time? What impact did the Roman invasion have on Britain? </a:t>
            </a:r>
            <a:endParaRPr lang="en-GB" sz="2400" dirty="0">
              <a:solidFill>
                <a:srgbClr val="C00000"/>
              </a:solidFill>
              <a:latin typeface="Kinetic Letters" panose="00000500000000000000" pitchFamily="50" charset="0"/>
            </a:endParaRPr>
          </a:p>
        </p:txBody>
      </p:sp>
      <p:sp>
        <p:nvSpPr>
          <p:cNvPr id="17" name="TextBox 16">
            <a:extLst>
              <a:ext uri="{FF2B5EF4-FFF2-40B4-BE49-F238E27FC236}">
                <a16:creationId xmlns:a16="http://schemas.microsoft.com/office/drawing/2014/main" id="{CA52E88C-3983-4CF2-A9D2-22D3CF9AA145}"/>
              </a:ext>
            </a:extLst>
          </p:cNvPr>
          <p:cNvSpPr txBox="1"/>
          <p:nvPr/>
        </p:nvSpPr>
        <p:spPr>
          <a:xfrm>
            <a:off x="7442574" y="1024293"/>
            <a:ext cx="4507826" cy="1191816"/>
          </a:xfrm>
          <a:prstGeom prst="roundRect">
            <a:avLst/>
          </a:prstGeom>
          <a:solidFill>
            <a:schemeClr val="bg1">
              <a:lumMod val="95000"/>
            </a:schemeClr>
          </a:solidFill>
        </p:spPr>
        <p:style>
          <a:lnRef idx="2">
            <a:schemeClr val="accent4"/>
          </a:lnRef>
          <a:fillRef idx="1">
            <a:schemeClr val="lt1"/>
          </a:fillRef>
          <a:effectRef idx="0">
            <a:schemeClr val="accent4"/>
          </a:effectRef>
          <a:fontRef idx="minor">
            <a:schemeClr val="dk1"/>
          </a:fontRef>
        </p:style>
        <p:txBody>
          <a:bodyPr wrap="square" rtlCol="0">
            <a:spAutoFit/>
          </a:bodyPr>
          <a:lstStyle/>
          <a:p>
            <a:pPr lvl="0"/>
            <a:r>
              <a:rPr lang="en-GB" sz="1600" b="1" dirty="0">
                <a:solidFill>
                  <a:srgbClr val="000000"/>
                </a:solidFill>
                <a:latin typeface="Kinetic Letters" panose="00000500000000000000" pitchFamily="50" charset="0"/>
              </a:rPr>
              <a:t>Knowledge and key information:</a:t>
            </a:r>
            <a:r>
              <a:rPr lang="en-GB" sz="1600" dirty="0">
                <a:solidFill>
                  <a:srgbClr val="000000"/>
                </a:solidFill>
                <a:latin typeface="Kinetic Letters" panose="00000500000000000000" pitchFamily="50" charset="0"/>
              </a:rPr>
              <a:t>. We will explore the Iron age in more detail building up what you have previously learnt in year 3. We will learn about the impact of the Roman invasion the drastic changes that took place in Britain as a result. </a:t>
            </a:r>
          </a:p>
        </p:txBody>
      </p:sp>
      <p:graphicFrame>
        <p:nvGraphicFramePr>
          <p:cNvPr id="23" name="Table 22">
            <a:extLst>
              <a:ext uri="{FF2B5EF4-FFF2-40B4-BE49-F238E27FC236}">
                <a16:creationId xmlns:a16="http://schemas.microsoft.com/office/drawing/2014/main" id="{F267BFCC-FFFF-4930-9274-2A0347256368}"/>
              </a:ext>
            </a:extLst>
          </p:cNvPr>
          <p:cNvGraphicFramePr>
            <a:graphicFrameLocks noGrp="1"/>
          </p:cNvGraphicFramePr>
          <p:nvPr>
            <p:extLst>
              <p:ext uri="{D42A27DB-BD31-4B8C-83A1-F6EECF244321}">
                <p14:modId xmlns:p14="http://schemas.microsoft.com/office/powerpoint/2010/main" val="3542506190"/>
              </p:ext>
            </p:extLst>
          </p:nvPr>
        </p:nvGraphicFramePr>
        <p:xfrm>
          <a:off x="141716" y="3039084"/>
          <a:ext cx="2815493" cy="3721179"/>
        </p:xfrm>
        <a:graphic>
          <a:graphicData uri="http://schemas.openxmlformats.org/drawingml/2006/table">
            <a:tbl>
              <a:tblPr firstRow="1" bandRow="1">
                <a:tableStyleId>{00A15C55-8517-42AA-B614-E9B94910E393}</a:tableStyleId>
              </a:tblPr>
              <a:tblGrid>
                <a:gridCol w="2815493">
                  <a:extLst>
                    <a:ext uri="{9D8B030D-6E8A-4147-A177-3AD203B41FA5}">
                      <a16:colId xmlns:a16="http://schemas.microsoft.com/office/drawing/2014/main" val="3812716163"/>
                    </a:ext>
                  </a:extLst>
                </a:gridCol>
              </a:tblGrid>
              <a:tr h="365267">
                <a:tc>
                  <a:txBody>
                    <a:bodyPr/>
                    <a:lstStyle/>
                    <a:p>
                      <a:pPr algn="ctr"/>
                      <a:r>
                        <a:rPr lang="en-GB" sz="1600" dirty="0">
                          <a:solidFill>
                            <a:schemeClr val="tx1"/>
                          </a:solidFill>
                          <a:latin typeface="Kinetic Letters" panose="00000500000000000000" pitchFamily="50" charset="0"/>
                        </a:rPr>
                        <a:t>New skills</a:t>
                      </a:r>
                    </a:p>
                  </a:txBody>
                  <a:tcPr/>
                </a:tc>
                <a:extLst>
                  <a:ext uri="{0D108BD9-81ED-4DB2-BD59-A6C34878D82A}">
                    <a16:rowId xmlns:a16="http://schemas.microsoft.com/office/drawing/2014/main" val="3685995042"/>
                  </a:ext>
                </a:extLst>
              </a:tr>
              <a:tr h="3188959">
                <a:tc>
                  <a:txBody>
                    <a:bodyPr/>
                    <a:lstStyle/>
                    <a:p>
                      <a:pPr marL="0" marR="50165" lvl="0" indent="0" algn="l" defTabSz="914400" rtl="0" eaLnBrk="1" fontAlgn="auto" latinLnBrk="0" hangingPunct="1">
                        <a:lnSpc>
                          <a:spcPct val="105000"/>
                        </a:lnSpc>
                        <a:spcBef>
                          <a:spcPts val="100"/>
                        </a:spcBef>
                        <a:spcAft>
                          <a:spcPts val="0"/>
                        </a:spcAft>
                        <a:buClrTx/>
                        <a:buSzTx/>
                        <a:buFont typeface="Symbol" panose="05050102010706020507" pitchFamily="18" charset="2"/>
                        <a:buNone/>
                        <a:tabLst/>
                        <a:defRPr/>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a:t>
                      </a:r>
                      <a:r>
                        <a:rPr lang="en-GB" sz="1300" kern="1200" dirty="0">
                          <a:solidFill>
                            <a:schemeClr val="dk1"/>
                          </a:solidFill>
                          <a:effectLst/>
                          <a:latin typeface="Kinetic Letters Joined" panose="00000500000000000000" pitchFamily="50" charset="0"/>
                          <a:ea typeface="+mn-ea"/>
                          <a:cs typeface="+mn-cs"/>
                        </a:rPr>
                        <a:t>Name and place dates of significant events of the period on a timeline.</a:t>
                      </a:r>
                    </a:p>
                    <a:p>
                      <a:pPr marL="0" marR="50165" lvl="0" indent="0">
                        <a:lnSpc>
                          <a:spcPct val="105000"/>
                        </a:lnSpc>
                        <a:spcBef>
                          <a:spcPts val="100"/>
                        </a:spcBef>
                        <a:spcAft>
                          <a:spcPts val="0"/>
                        </a:spcAft>
                        <a:buFont typeface="Symbol" panose="05050102010706020507" pitchFamily="18" charset="2"/>
                        <a:buNone/>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a:t>
                      </a:r>
                      <a:r>
                        <a:rPr lang="en-GB" sz="1300" spc="0" dirty="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Understand timelines can be divided in BC and AD</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p>
                      <a:pPr marL="0" marR="168910" lvl="0" indent="0">
                        <a:lnSpc>
                          <a:spcPct val="105000"/>
                        </a:lnSpc>
                        <a:spcBef>
                          <a:spcPts val="100"/>
                        </a:spcBef>
                        <a:spcAft>
                          <a:spcPts val="0"/>
                        </a:spcAft>
                        <a:buFontTx/>
                        <a:buNone/>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Use words and phrases to show chronology: century, decade, interval, scale, duration, sequence</a:t>
                      </a:r>
                    </a:p>
                    <a:p>
                      <a:pPr marL="0" marR="168910" lvl="0" indent="0" algn="l" defTabSz="914400" rtl="0" eaLnBrk="1" fontAlgn="auto" latinLnBrk="0" hangingPunct="1">
                        <a:lnSpc>
                          <a:spcPct val="105000"/>
                        </a:lnSpc>
                        <a:spcBef>
                          <a:spcPts val="100"/>
                        </a:spcBef>
                        <a:spcAft>
                          <a:spcPts val="0"/>
                        </a:spcAft>
                        <a:buClrTx/>
                        <a:buSzTx/>
                        <a:buFontTx/>
                        <a:buNone/>
                        <a:tabLst/>
                        <a:defRPr/>
                      </a:pPr>
                      <a:r>
                        <a:rPr lang="en-GB" sz="1300" kern="1200" spc="5" dirty="0">
                          <a:solidFill>
                            <a:srgbClr val="000000"/>
                          </a:solidFill>
                          <a:effectLst/>
                          <a:latin typeface="Kinetic Letters Joined" panose="00000500000000000000" pitchFamily="50" charset="0"/>
                          <a:ea typeface="+mn-ea"/>
                          <a:cs typeface="Times New Roman" panose="02020603050405020304" pitchFamily="18" charset="0"/>
                        </a:rPr>
                        <a:t>- </a:t>
                      </a:r>
                      <a:r>
                        <a:rPr lang="en-GB" sz="1300" kern="1200" dirty="0">
                          <a:solidFill>
                            <a:schemeClr val="dk1"/>
                          </a:solidFill>
                          <a:effectLst/>
                          <a:latin typeface="Kinetic Letters Joined" panose="00000500000000000000" pitchFamily="50" charset="0"/>
                          <a:ea typeface="+mn-ea"/>
                          <a:cs typeface="+mn-cs"/>
                        </a:rPr>
                        <a:t>Identify some ideas, beliefs and attitudes of past cultures giving reason for these differences.</a:t>
                      </a:r>
                      <a:endPar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endParaRPr>
                    </a:p>
                    <a:p>
                      <a:pPr marL="0" marR="168910" lvl="0" indent="0">
                        <a:lnSpc>
                          <a:spcPct val="105000"/>
                        </a:lnSpc>
                        <a:spcBef>
                          <a:spcPts val="100"/>
                        </a:spcBef>
                        <a:spcAft>
                          <a:spcPts val="0"/>
                        </a:spcAft>
                        <a:buFont typeface="Symbol" panose="05050102010706020507" pitchFamily="18" charset="2"/>
                        <a:buNone/>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Use evidence to describe houses and settlements, culture and the way of life, people's beliefs and attitudes and differences between rich and poor.</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p>
                      <a:pPr marR="61595">
                        <a:lnSpc>
                          <a:spcPct val="105000"/>
                        </a:lnSpc>
                        <a:spcAft>
                          <a:spcPts val="0"/>
                        </a:spcAft>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a:t>
                      </a:r>
                      <a:r>
                        <a:rPr lang="en-GB" sz="1300" spc="0" dirty="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Use evidence to find out how any of these may have changed during a time period</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p>
                      <a:pPr marR="61595">
                        <a:lnSpc>
                          <a:spcPct val="105000"/>
                        </a:lnSpc>
                        <a:spcAft>
                          <a:spcPts val="0"/>
                        </a:spcAft>
                      </a:pP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 </a:t>
                      </a:r>
                      <a:r>
                        <a:rPr lang="en-GB" sz="1300" spc="0" dirty="0">
                          <a:solidFill>
                            <a:schemeClr val="dk1"/>
                          </a:solidFill>
                          <a:effectLst/>
                          <a:latin typeface="Calibri" panose="020F0502020204030204" pitchFamily="34" charset="0"/>
                          <a:ea typeface="Calibri" panose="020F0502020204030204" pitchFamily="34" charset="0"/>
                          <a:cs typeface="Times New Roman" panose="02020603050405020304" pitchFamily="18" charset="0"/>
                        </a:rPr>
                        <a:t>- </a:t>
                      </a:r>
                      <a:r>
                        <a:rPr lang="en-GB" sz="1300" spc="5" dirty="0">
                          <a:solidFill>
                            <a:srgbClr val="000000"/>
                          </a:solidFill>
                          <a:effectLst/>
                          <a:latin typeface="Kinetic Letters Joined" panose="00000500000000000000" pitchFamily="50" charset="0"/>
                          <a:ea typeface="Calibri" panose="020F0502020204030204" pitchFamily="34" charset="0"/>
                          <a:cs typeface="Times New Roman" panose="02020603050405020304" pitchFamily="18" charset="0"/>
                        </a:rPr>
                        <a:t>Suggest reasons for why there were differences between periods.</a:t>
                      </a:r>
                      <a:endParaRPr lang="en-GB" sz="1300" dirty="0">
                        <a:effectLst/>
                        <a:latin typeface="Calibri" panose="020F0502020204030204" pitchFamily="34" charset="0"/>
                        <a:ea typeface="Calibri" panose="020F0502020204030204" pitchFamily="34" charset="0"/>
                        <a:cs typeface="Times New Roman" panose="02020603050405020304" pitchFamily="18" charset="0"/>
                      </a:endParaRPr>
                    </a:p>
                    <a:p>
                      <a:pPr marL="0" marR="261620" lvl="0" indent="0">
                        <a:lnSpc>
                          <a:spcPct val="99000"/>
                        </a:lnSpc>
                        <a:spcAft>
                          <a:spcPts val="0"/>
                        </a:spcAft>
                        <a:buFont typeface="Symbol" panose="05050102010706020507" pitchFamily="18" charset="2"/>
                        <a:buNone/>
                      </a:pPr>
                      <a:r>
                        <a:rPr lang="en-GB" sz="1300" dirty="0">
                          <a:effectLst/>
                          <a:latin typeface="Calibri" panose="020F0502020204030204" pitchFamily="34" charset="0"/>
                          <a:ea typeface="Calibri" panose="020F0502020204030204" pitchFamily="34" charset="0"/>
                          <a:cs typeface="Times New Roman" panose="02020603050405020304" pitchFamily="18" charset="0"/>
                        </a:rPr>
                        <a:t>- </a:t>
                      </a:r>
                      <a:r>
                        <a:rPr lang="en-GB" sz="1300" dirty="0">
                          <a:effectLst/>
                          <a:latin typeface="Kinetic Letters" panose="00000500000000000000" pitchFamily="50" charset="0"/>
                          <a:ea typeface="Calibri" panose="020F0502020204030204" pitchFamily="34" charset="0"/>
                          <a:cs typeface="Times New Roman" panose="02020603050405020304" pitchFamily="18" charset="0"/>
                        </a:rPr>
                        <a:t>Use a range of source material including visits to collate information about the past.</a:t>
                      </a:r>
                    </a:p>
                  </a:txBody>
                  <a:tcPr marL="68580" marR="68580" marT="0" marB="0"/>
                </a:tc>
                <a:extLst>
                  <a:ext uri="{0D108BD9-81ED-4DB2-BD59-A6C34878D82A}">
                    <a16:rowId xmlns:a16="http://schemas.microsoft.com/office/drawing/2014/main" val="1967343975"/>
                  </a:ext>
                </a:extLst>
              </a:tr>
            </a:tbl>
          </a:graphicData>
        </a:graphic>
      </p:graphicFrame>
      <p:pic>
        <p:nvPicPr>
          <p:cNvPr id="6" name="Picture 5">
            <a:extLst>
              <a:ext uri="{FF2B5EF4-FFF2-40B4-BE49-F238E27FC236}">
                <a16:creationId xmlns:a16="http://schemas.microsoft.com/office/drawing/2014/main" id="{C71970D0-52B7-4818-B77D-68E9A7624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329" y="60576"/>
            <a:ext cx="863232" cy="863232"/>
          </a:xfrm>
          <a:prstGeom prst="rect">
            <a:avLst/>
          </a:prstGeom>
        </p:spPr>
      </p:pic>
      <p:graphicFrame>
        <p:nvGraphicFramePr>
          <p:cNvPr id="14" name="Table 13">
            <a:extLst>
              <a:ext uri="{FF2B5EF4-FFF2-40B4-BE49-F238E27FC236}">
                <a16:creationId xmlns:a16="http://schemas.microsoft.com/office/drawing/2014/main" id="{CB076BE1-C46C-4740-BCDE-55D8A856EA58}"/>
              </a:ext>
            </a:extLst>
          </p:cNvPr>
          <p:cNvGraphicFramePr>
            <a:graphicFrameLocks noGrp="1"/>
          </p:cNvGraphicFramePr>
          <p:nvPr>
            <p:extLst>
              <p:ext uri="{D42A27DB-BD31-4B8C-83A1-F6EECF244321}">
                <p14:modId xmlns:p14="http://schemas.microsoft.com/office/powerpoint/2010/main" val="1875254195"/>
              </p:ext>
            </p:extLst>
          </p:nvPr>
        </p:nvGraphicFramePr>
        <p:xfrm>
          <a:off x="189207" y="923808"/>
          <a:ext cx="7127218" cy="228283"/>
        </p:xfrm>
        <a:graphic>
          <a:graphicData uri="http://schemas.openxmlformats.org/drawingml/2006/table">
            <a:tbl>
              <a:tblPr firstRow="1" firstCol="1" bandRow="1">
                <a:tableStyleId>{5940675A-B579-460E-94D1-54222C63F5DA}</a:tableStyleId>
              </a:tblPr>
              <a:tblGrid>
                <a:gridCol w="7127218">
                  <a:extLst>
                    <a:ext uri="{9D8B030D-6E8A-4147-A177-3AD203B41FA5}">
                      <a16:colId xmlns:a16="http://schemas.microsoft.com/office/drawing/2014/main" val="20000"/>
                    </a:ext>
                  </a:extLst>
                </a:gridCol>
              </a:tblGrid>
              <a:tr h="205356">
                <a:tc>
                  <a:txBody>
                    <a:bodyPr/>
                    <a:lstStyle/>
                    <a:p>
                      <a:pPr algn="ctr">
                        <a:lnSpc>
                          <a:spcPct val="107000"/>
                        </a:lnSpc>
                        <a:spcAft>
                          <a:spcPts val="800"/>
                        </a:spcAft>
                      </a:pPr>
                      <a:r>
                        <a:rPr lang="en-GB" sz="1400" b="1" dirty="0">
                          <a:effectLst/>
                          <a:latin typeface="Kinetic Letters" panose="00000500000000000000" pitchFamily="50" charset="0"/>
                        </a:rPr>
                        <a:t>Key Events Timeline</a:t>
                      </a:r>
                      <a:endParaRPr lang="en-GB" sz="1200" b="1" dirty="0">
                        <a:effectLst/>
                        <a:latin typeface="Kinetic Letters" panose="00000500000000000000" pitchFamily="50" charset="0"/>
                        <a:ea typeface="Calibri" panose="020F0502020204030204" pitchFamily="34" charset="0"/>
                        <a:cs typeface="Times New Roman" panose="02020603050405020304" pitchFamily="18" charset="0"/>
                      </a:endParaRPr>
                    </a:p>
                  </a:txBody>
                  <a:tcPr marL="50782" marR="50782" marT="0" marB="0">
                    <a:solidFill>
                      <a:srgbClr val="FFC000"/>
                    </a:solidFill>
                  </a:tcPr>
                </a:tc>
                <a:extLst>
                  <a:ext uri="{0D108BD9-81ED-4DB2-BD59-A6C34878D82A}">
                    <a16:rowId xmlns:a16="http://schemas.microsoft.com/office/drawing/2014/main" val="10000"/>
                  </a:ext>
                </a:extLst>
              </a:tr>
            </a:tbl>
          </a:graphicData>
        </a:graphic>
      </p:graphicFrame>
      <p:pic>
        <p:nvPicPr>
          <p:cNvPr id="12" name="Picture 11">
            <a:extLst>
              <a:ext uri="{FF2B5EF4-FFF2-40B4-BE49-F238E27FC236}">
                <a16:creationId xmlns:a16="http://schemas.microsoft.com/office/drawing/2014/main" id="{376C2135-633B-4370-AC17-5151409F3CAF}"/>
              </a:ext>
            </a:extLst>
          </p:cNvPr>
          <p:cNvPicPr>
            <a:picLocks noChangeAspect="1"/>
          </p:cNvPicPr>
          <p:nvPr/>
        </p:nvPicPr>
        <p:blipFill rotWithShape="1">
          <a:blip r:embed="rId3"/>
          <a:srcRect l="37063" t="17864" r="17573" b="27593"/>
          <a:stretch/>
        </p:blipFill>
        <p:spPr>
          <a:xfrm>
            <a:off x="7983263" y="3970539"/>
            <a:ext cx="4208737" cy="2846459"/>
          </a:xfrm>
          <a:prstGeom prst="rect">
            <a:avLst/>
          </a:prstGeom>
        </p:spPr>
      </p:pic>
      <p:graphicFrame>
        <p:nvGraphicFramePr>
          <p:cNvPr id="13" name="Table 12">
            <a:extLst>
              <a:ext uri="{FF2B5EF4-FFF2-40B4-BE49-F238E27FC236}">
                <a16:creationId xmlns:a16="http://schemas.microsoft.com/office/drawing/2014/main" id="{010D8164-1DA9-475E-955D-30B84125B095}"/>
              </a:ext>
            </a:extLst>
          </p:cNvPr>
          <p:cNvGraphicFramePr>
            <a:graphicFrameLocks noGrp="1"/>
          </p:cNvGraphicFramePr>
          <p:nvPr>
            <p:extLst>
              <p:ext uri="{D42A27DB-BD31-4B8C-83A1-F6EECF244321}">
                <p14:modId xmlns:p14="http://schemas.microsoft.com/office/powerpoint/2010/main" val="156548096"/>
              </p:ext>
            </p:extLst>
          </p:nvPr>
        </p:nvGraphicFramePr>
        <p:xfrm>
          <a:off x="5348866" y="2636482"/>
          <a:ext cx="2562709" cy="4121021"/>
        </p:xfrm>
        <a:graphic>
          <a:graphicData uri="http://schemas.openxmlformats.org/drawingml/2006/table">
            <a:tbl>
              <a:tblPr firstRow="1" bandRow="1">
                <a:tableStyleId>{00A15C55-8517-42AA-B614-E9B94910E393}</a:tableStyleId>
              </a:tblPr>
              <a:tblGrid>
                <a:gridCol w="2562709">
                  <a:extLst>
                    <a:ext uri="{9D8B030D-6E8A-4147-A177-3AD203B41FA5}">
                      <a16:colId xmlns:a16="http://schemas.microsoft.com/office/drawing/2014/main" val="3290826659"/>
                    </a:ext>
                  </a:extLst>
                </a:gridCol>
              </a:tblGrid>
              <a:tr h="249205">
                <a:tc>
                  <a:txBody>
                    <a:bodyPr/>
                    <a:lstStyle/>
                    <a:p>
                      <a:pPr algn="ctr"/>
                      <a:r>
                        <a:rPr lang="en-GB" sz="1300" dirty="0">
                          <a:latin typeface="Kinetic Letters" panose="00000500000000000000" pitchFamily="50" charset="0"/>
                        </a:rPr>
                        <a:t>Tier 3 Vocabulary</a:t>
                      </a:r>
                      <a:endParaRPr lang="en-GB" sz="1300" dirty="0">
                        <a:solidFill>
                          <a:schemeClr val="tx1"/>
                        </a:solidFill>
                        <a:latin typeface="Kinetic Letters" panose="00000500000000000000" pitchFamily="50" charset="0"/>
                      </a:endParaRPr>
                    </a:p>
                  </a:txBody>
                  <a:tcPr/>
                </a:tc>
                <a:extLst>
                  <a:ext uri="{0D108BD9-81ED-4DB2-BD59-A6C34878D82A}">
                    <a16:rowId xmlns:a16="http://schemas.microsoft.com/office/drawing/2014/main" val="363538038"/>
                  </a:ext>
                </a:extLst>
              </a:tr>
              <a:tr h="303700">
                <a:tc>
                  <a:txBody>
                    <a:bodyPr/>
                    <a:lstStyle/>
                    <a:p>
                      <a:r>
                        <a:rPr lang="en-GB" sz="1300" kern="1200" dirty="0">
                          <a:solidFill>
                            <a:schemeClr val="dk1"/>
                          </a:solidFill>
                          <a:effectLst/>
                          <a:latin typeface="Kinetic Letters Joined" panose="00000500000000000000" pitchFamily="50" charset="0"/>
                          <a:ea typeface="+mn-ea"/>
                          <a:cs typeface="+mn-cs"/>
                        </a:rPr>
                        <a:t>Military – soldiers who form an army to serve their country.</a:t>
                      </a:r>
                    </a:p>
                  </a:txBody>
                  <a:tcPr/>
                </a:tc>
                <a:extLst>
                  <a:ext uri="{0D108BD9-81ED-4DB2-BD59-A6C34878D82A}">
                    <a16:rowId xmlns:a16="http://schemas.microsoft.com/office/drawing/2014/main" val="2076419130"/>
                  </a:ext>
                </a:extLst>
              </a:tr>
              <a:tr h="326261">
                <a:tc>
                  <a:txBody>
                    <a:bodyPr/>
                    <a:lstStyle/>
                    <a:p>
                      <a:r>
                        <a:rPr lang="en-GB" sz="1300" kern="1200" dirty="0">
                          <a:solidFill>
                            <a:schemeClr val="tx1"/>
                          </a:solidFill>
                          <a:latin typeface="Kinetic Letters" panose="00000500000000000000" pitchFamily="50" charset="0"/>
                          <a:ea typeface="+mn-ea"/>
                          <a:cs typeface="+mn-cs"/>
                        </a:rPr>
                        <a:t>Conquer – to take control by military force.</a:t>
                      </a:r>
                    </a:p>
                  </a:txBody>
                  <a:tcPr/>
                </a:tc>
                <a:extLst>
                  <a:ext uri="{0D108BD9-81ED-4DB2-BD59-A6C34878D82A}">
                    <a16:rowId xmlns:a16="http://schemas.microsoft.com/office/drawing/2014/main" val="388508134"/>
                  </a:ext>
                </a:extLst>
              </a:tr>
              <a:tr h="181278">
                <a:tc>
                  <a:txBody>
                    <a:bodyPr/>
                    <a:lstStyle/>
                    <a:p>
                      <a:r>
                        <a:rPr lang="en-GB" sz="1300" kern="1200" dirty="0">
                          <a:solidFill>
                            <a:schemeClr val="tx1"/>
                          </a:solidFill>
                          <a:latin typeface="Kinetic Letters" panose="00000500000000000000" pitchFamily="50" charset="0"/>
                          <a:ea typeface="+mn-ea"/>
                          <a:cs typeface="+mn-cs"/>
                        </a:rPr>
                        <a:t>Invade – to enter a place in large numbers to take power and control.</a:t>
                      </a:r>
                    </a:p>
                  </a:txBody>
                  <a:tcPr/>
                </a:tc>
                <a:extLst>
                  <a:ext uri="{0D108BD9-81ED-4DB2-BD59-A6C34878D82A}">
                    <a16:rowId xmlns:a16="http://schemas.microsoft.com/office/drawing/2014/main" val="686956647"/>
                  </a:ext>
                </a:extLst>
              </a:tr>
              <a:tr h="424005">
                <a:tc>
                  <a:txBody>
                    <a:bodyPr/>
                    <a:lstStyle/>
                    <a:p>
                      <a:r>
                        <a:rPr lang="en-GB" sz="1300" kern="1200" dirty="0">
                          <a:solidFill>
                            <a:schemeClr val="tx1"/>
                          </a:solidFill>
                          <a:latin typeface="Kinetic Letters" panose="00000500000000000000" pitchFamily="50" charset="0"/>
                          <a:ea typeface="+mn-ea"/>
                          <a:cs typeface="+mn-cs"/>
                        </a:rPr>
                        <a:t>Empire – a large group of states rules by a Monarch or a sovereign state. (The Roman Empire)</a:t>
                      </a:r>
                    </a:p>
                  </a:txBody>
                  <a:tcPr/>
                </a:tc>
                <a:extLst>
                  <a:ext uri="{0D108BD9-81ED-4DB2-BD59-A6C34878D82A}">
                    <a16:rowId xmlns:a16="http://schemas.microsoft.com/office/drawing/2014/main" val="3050090683"/>
                  </a:ext>
                </a:extLst>
              </a:tr>
              <a:tr h="216722">
                <a:tc>
                  <a:txBody>
                    <a:bodyPr/>
                    <a:lstStyle/>
                    <a:p>
                      <a:r>
                        <a:rPr lang="en-GB" sz="1300" kern="1200" dirty="0">
                          <a:solidFill>
                            <a:schemeClr val="tx1"/>
                          </a:solidFill>
                          <a:latin typeface="Kinetic Letters" panose="00000500000000000000" pitchFamily="50" charset="0"/>
                          <a:ea typeface="+mn-ea"/>
                          <a:cs typeface="+mn-cs"/>
                        </a:rPr>
                        <a:t>Chronological – ordering events in the order they occurred.</a:t>
                      </a:r>
                    </a:p>
                  </a:txBody>
                  <a:tcPr/>
                </a:tc>
                <a:extLst>
                  <a:ext uri="{0D108BD9-81ED-4DB2-BD59-A6C34878D82A}">
                    <a16:rowId xmlns:a16="http://schemas.microsoft.com/office/drawing/2014/main" val="1119034794"/>
                  </a:ext>
                </a:extLst>
              </a:tr>
              <a:tr h="283854">
                <a:tc>
                  <a:txBody>
                    <a:bodyPr/>
                    <a:lstStyle/>
                    <a:p>
                      <a:r>
                        <a:rPr lang="en-GB" sz="1300" kern="1200" dirty="0">
                          <a:solidFill>
                            <a:schemeClr val="tx1"/>
                          </a:solidFill>
                          <a:latin typeface="Kinetic Letters" panose="00000500000000000000" pitchFamily="50" charset="0"/>
                          <a:ea typeface="+mn-ea"/>
                          <a:cs typeface="+mn-cs"/>
                        </a:rPr>
                        <a:t>BC/AD – Before Christ and Year of the Lord.</a:t>
                      </a:r>
                    </a:p>
                  </a:txBody>
                  <a:tcPr/>
                </a:tc>
                <a:extLst>
                  <a:ext uri="{0D108BD9-81ED-4DB2-BD59-A6C34878D82A}">
                    <a16:rowId xmlns:a16="http://schemas.microsoft.com/office/drawing/2014/main" val="1065969513"/>
                  </a:ext>
                </a:extLst>
              </a:tr>
              <a:tr h="2515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kern="1200" dirty="0">
                          <a:solidFill>
                            <a:schemeClr val="tx1"/>
                          </a:solidFill>
                          <a:latin typeface="Kinetic Letters" panose="00000500000000000000" pitchFamily="50" charset="0"/>
                          <a:ea typeface="+mn-ea"/>
                          <a:cs typeface="+mn-cs"/>
                        </a:rPr>
                        <a:t>Gladiator – a man trained to fight with weapons.</a:t>
                      </a:r>
                    </a:p>
                  </a:txBody>
                  <a:tcPr/>
                </a:tc>
                <a:extLst>
                  <a:ext uri="{0D108BD9-81ED-4DB2-BD59-A6C34878D82A}">
                    <a16:rowId xmlns:a16="http://schemas.microsoft.com/office/drawing/2014/main" val="3490360332"/>
                  </a:ext>
                </a:extLst>
              </a:tr>
              <a:tr h="251501">
                <a:tc>
                  <a:txBody>
                    <a:bodyPr/>
                    <a:lstStyle/>
                    <a:p>
                      <a:r>
                        <a:rPr lang="en-GB" sz="1300" kern="1200" dirty="0">
                          <a:solidFill>
                            <a:schemeClr val="tx1"/>
                          </a:solidFill>
                          <a:latin typeface="Kinetic Letters" panose="00000500000000000000" pitchFamily="50" charset="0"/>
                          <a:ea typeface="+mn-ea"/>
                          <a:cs typeface="+mn-cs"/>
                        </a:rPr>
                        <a:t>Aqueduct – an artificial channel to support the flow of water.</a:t>
                      </a:r>
                    </a:p>
                  </a:txBody>
                  <a:tcPr/>
                </a:tc>
                <a:extLst>
                  <a:ext uri="{0D108BD9-81ED-4DB2-BD59-A6C34878D82A}">
                    <a16:rowId xmlns:a16="http://schemas.microsoft.com/office/drawing/2014/main" val="1003617418"/>
                  </a:ext>
                </a:extLst>
              </a:tr>
              <a:tr h="41534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kern="1200" dirty="0">
                          <a:solidFill>
                            <a:schemeClr val="tx1"/>
                          </a:solidFill>
                          <a:latin typeface="Kinetic Letters" panose="00000500000000000000" pitchFamily="50" charset="0"/>
                          <a:ea typeface="+mn-ea"/>
                          <a:cs typeface="+mn-cs"/>
                        </a:rPr>
                        <a:t>Legion – a division of 3000 – 6000 men with a cavalry in the Roman Army.</a:t>
                      </a:r>
                    </a:p>
                  </a:txBody>
                  <a:tcPr/>
                </a:tc>
                <a:extLst>
                  <a:ext uri="{0D108BD9-81ED-4DB2-BD59-A6C34878D82A}">
                    <a16:rowId xmlns:a16="http://schemas.microsoft.com/office/drawing/2014/main" val="1818752180"/>
                  </a:ext>
                </a:extLst>
              </a:tr>
            </a:tbl>
          </a:graphicData>
        </a:graphic>
      </p:graphicFrame>
      <p:graphicFrame>
        <p:nvGraphicFramePr>
          <p:cNvPr id="30" name="Table 29">
            <a:extLst>
              <a:ext uri="{FF2B5EF4-FFF2-40B4-BE49-F238E27FC236}">
                <a16:creationId xmlns:a16="http://schemas.microsoft.com/office/drawing/2014/main" id="{995E8FD8-25CE-4B42-8577-7EB632020892}"/>
              </a:ext>
            </a:extLst>
          </p:cNvPr>
          <p:cNvGraphicFramePr>
            <a:graphicFrameLocks noGrp="1"/>
          </p:cNvGraphicFramePr>
          <p:nvPr>
            <p:extLst>
              <p:ext uri="{D42A27DB-BD31-4B8C-83A1-F6EECF244321}">
                <p14:modId xmlns:p14="http://schemas.microsoft.com/office/powerpoint/2010/main" val="3044256705"/>
              </p:ext>
            </p:extLst>
          </p:nvPr>
        </p:nvGraphicFramePr>
        <p:xfrm>
          <a:off x="3016182" y="2856714"/>
          <a:ext cx="2260996" cy="3898193"/>
        </p:xfrm>
        <a:graphic>
          <a:graphicData uri="http://schemas.openxmlformats.org/drawingml/2006/table">
            <a:tbl>
              <a:tblPr firstRow="1" bandRow="1">
                <a:tableStyleId>{00A15C55-8517-42AA-B614-E9B94910E393}</a:tableStyleId>
              </a:tblPr>
              <a:tblGrid>
                <a:gridCol w="2260996">
                  <a:extLst>
                    <a:ext uri="{9D8B030D-6E8A-4147-A177-3AD203B41FA5}">
                      <a16:colId xmlns:a16="http://schemas.microsoft.com/office/drawing/2014/main" val="471829243"/>
                    </a:ext>
                  </a:extLst>
                </a:gridCol>
              </a:tblGrid>
              <a:tr h="274937">
                <a:tc>
                  <a:txBody>
                    <a:bodyPr/>
                    <a:lstStyle/>
                    <a:p>
                      <a:pPr algn="ctr"/>
                      <a:r>
                        <a:rPr lang="en-GB" sz="1300" dirty="0">
                          <a:latin typeface="Kinetic Letters" panose="00000500000000000000" pitchFamily="50" charset="0"/>
                        </a:rPr>
                        <a:t>Tier</a:t>
                      </a:r>
                      <a:r>
                        <a:rPr lang="en-GB" sz="1300" baseline="0" dirty="0">
                          <a:latin typeface="Kinetic Letters" panose="00000500000000000000" pitchFamily="50" charset="0"/>
                        </a:rPr>
                        <a:t> 2 Vocabulary</a:t>
                      </a:r>
                      <a:endParaRPr lang="en-GB" sz="1300" dirty="0">
                        <a:solidFill>
                          <a:schemeClr val="tx1"/>
                        </a:solidFill>
                        <a:latin typeface="Kinetic Letters" panose="00000500000000000000" pitchFamily="50" charset="0"/>
                      </a:endParaRPr>
                    </a:p>
                  </a:txBody>
                  <a:tcPr/>
                </a:tc>
                <a:extLst>
                  <a:ext uri="{0D108BD9-81ED-4DB2-BD59-A6C34878D82A}">
                    <a16:rowId xmlns:a16="http://schemas.microsoft.com/office/drawing/2014/main" val="3561504845"/>
                  </a:ext>
                </a:extLst>
              </a:tr>
              <a:tr h="463052">
                <a:tc>
                  <a:txBody>
                    <a:bodyPr/>
                    <a:lstStyle/>
                    <a:p>
                      <a:r>
                        <a:rPr lang="en-GB" sz="1300" kern="1200" dirty="0">
                          <a:solidFill>
                            <a:schemeClr val="dk1"/>
                          </a:solidFill>
                          <a:effectLst/>
                          <a:latin typeface="Kinetic Letters Joined" panose="00000500000000000000" pitchFamily="50" charset="0"/>
                          <a:ea typeface="+mn-ea"/>
                          <a:cs typeface="+mn-cs"/>
                        </a:rPr>
                        <a:t>Italy – a country located in the middle of the Mediterranean sea.</a:t>
                      </a:r>
                    </a:p>
                  </a:txBody>
                  <a:tcPr/>
                </a:tc>
                <a:extLst>
                  <a:ext uri="{0D108BD9-81ED-4DB2-BD59-A6C34878D82A}">
                    <a16:rowId xmlns:a16="http://schemas.microsoft.com/office/drawing/2014/main" val="370621346"/>
                  </a:ext>
                </a:extLst>
              </a:tr>
              <a:tr h="274937">
                <a:tc>
                  <a:txBody>
                    <a:bodyPr/>
                    <a:lstStyle/>
                    <a:p>
                      <a:r>
                        <a:rPr lang="en-GB" sz="1300" kern="1200" dirty="0">
                          <a:solidFill>
                            <a:schemeClr val="tx1"/>
                          </a:solidFill>
                          <a:latin typeface="Kinetic Letters Joined" panose="00000500000000000000" pitchFamily="50" charset="0"/>
                          <a:ea typeface="+mn-ea"/>
                          <a:cs typeface="+mn-cs"/>
                        </a:rPr>
                        <a:t>Rome – Capital city found in Italy.</a:t>
                      </a:r>
                    </a:p>
                  </a:txBody>
                  <a:tcPr/>
                </a:tc>
                <a:extLst>
                  <a:ext uri="{0D108BD9-81ED-4DB2-BD59-A6C34878D82A}">
                    <a16:rowId xmlns:a16="http://schemas.microsoft.com/office/drawing/2014/main" val="3739187725"/>
                  </a:ext>
                </a:extLst>
              </a:tr>
              <a:tr h="463052">
                <a:tc>
                  <a:txBody>
                    <a:bodyPr/>
                    <a:lstStyle/>
                    <a:p>
                      <a:r>
                        <a:rPr lang="en-GB" sz="1300" kern="1200" dirty="0">
                          <a:solidFill>
                            <a:schemeClr val="tx1"/>
                          </a:solidFill>
                          <a:latin typeface="Kinetic Letters Joined" panose="00000500000000000000" pitchFamily="50" charset="0"/>
                          <a:ea typeface="+mn-ea"/>
                          <a:cs typeface="+mn-cs"/>
                        </a:rPr>
                        <a:t>Invasion – forcing your way into a country with armed force.</a:t>
                      </a:r>
                    </a:p>
                  </a:txBody>
                  <a:tcPr/>
                </a:tc>
                <a:extLst>
                  <a:ext uri="{0D108BD9-81ED-4DB2-BD59-A6C34878D82A}">
                    <a16:rowId xmlns:a16="http://schemas.microsoft.com/office/drawing/2014/main" val="1170085600"/>
                  </a:ext>
                </a:extLst>
              </a:tr>
              <a:tr h="4630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kern="1200" dirty="0">
                          <a:solidFill>
                            <a:schemeClr val="tx1"/>
                          </a:solidFill>
                          <a:latin typeface="Kinetic Letters Joined" panose="00000500000000000000" pitchFamily="50" charset="0"/>
                          <a:ea typeface="+mn-ea"/>
                          <a:cs typeface="+mn-cs"/>
                        </a:rPr>
                        <a:t>Europe – a continent found between the Pacific and Atlantic oceans. </a:t>
                      </a:r>
                    </a:p>
                  </a:txBody>
                  <a:tcPr/>
                </a:tc>
                <a:extLst>
                  <a:ext uri="{0D108BD9-81ED-4DB2-BD59-A6C34878D82A}">
                    <a16:rowId xmlns:a16="http://schemas.microsoft.com/office/drawing/2014/main" val="427732299"/>
                  </a:ext>
                </a:extLst>
              </a:tr>
              <a:tr h="4630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00" kern="1200" dirty="0">
                          <a:solidFill>
                            <a:schemeClr val="tx1"/>
                          </a:solidFill>
                          <a:latin typeface="Kinetic Letters Joined" panose="00000500000000000000" pitchFamily="50" charset="0"/>
                          <a:ea typeface="+mn-ea"/>
                          <a:cs typeface="+mn-cs"/>
                        </a:rPr>
                        <a:t>Politics – activities associated with the government who set rules and guidance.</a:t>
                      </a:r>
                    </a:p>
                  </a:txBody>
                  <a:tcPr/>
                </a:tc>
                <a:extLst>
                  <a:ext uri="{0D108BD9-81ED-4DB2-BD59-A6C34878D82A}">
                    <a16:rowId xmlns:a16="http://schemas.microsoft.com/office/drawing/2014/main" val="831078735"/>
                  </a:ext>
                </a:extLst>
              </a:tr>
              <a:tr h="463052">
                <a:tc>
                  <a:txBody>
                    <a:bodyPr/>
                    <a:lstStyle/>
                    <a:p>
                      <a:r>
                        <a:rPr lang="en-GB" sz="1300" kern="1200" dirty="0">
                          <a:solidFill>
                            <a:schemeClr val="tx1"/>
                          </a:solidFill>
                          <a:latin typeface="Kinetic Letters Joined" panose="00000500000000000000" pitchFamily="50" charset="0"/>
                          <a:ea typeface="+mn-ea"/>
                          <a:cs typeface="+mn-cs"/>
                        </a:rPr>
                        <a:t>Achievements – completing something with skill and success.</a:t>
                      </a:r>
                    </a:p>
                  </a:txBody>
                  <a:tcPr/>
                </a:tc>
                <a:extLst>
                  <a:ext uri="{0D108BD9-81ED-4DB2-BD59-A6C34878D82A}">
                    <a16:rowId xmlns:a16="http://schemas.microsoft.com/office/drawing/2014/main" val="3115840763"/>
                  </a:ext>
                </a:extLst>
              </a:tr>
              <a:tr h="4630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kern="1200" dirty="0">
                          <a:solidFill>
                            <a:schemeClr val="tx1"/>
                          </a:solidFill>
                          <a:latin typeface="Kinetic Letters Joined" panose="00000500000000000000" pitchFamily="50" charset="0"/>
                          <a:ea typeface="+mn-ea"/>
                          <a:cs typeface="+mn-cs"/>
                        </a:rPr>
                        <a:t>Culture – ideas, customs and social behaviours of a group of people in society.</a:t>
                      </a:r>
                    </a:p>
                  </a:txBody>
                  <a:tcPr/>
                </a:tc>
                <a:extLst>
                  <a:ext uri="{0D108BD9-81ED-4DB2-BD59-A6C34878D82A}">
                    <a16:rowId xmlns:a16="http://schemas.microsoft.com/office/drawing/2014/main" val="805816555"/>
                  </a:ext>
                </a:extLst>
              </a:tr>
              <a:tr h="392993">
                <a:tc>
                  <a:txBody>
                    <a:bodyPr/>
                    <a:lstStyle/>
                    <a:p>
                      <a:r>
                        <a:rPr lang="en-GB" sz="1300" kern="1200" dirty="0">
                          <a:solidFill>
                            <a:schemeClr val="tx1"/>
                          </a:solidFill>
                          <a:latin typeface="Kinetic Letters Joined" panose="00000500000000000000" pitchFamily="50" charset="0"/>
                          <a:ea typeface="+mn-ea"/>
                          <a:cs typeface="+mn-cs"/>
                        </a:rPr>
                        <a:t>Decade – a period of 10 years.</a:t>
                      </a:r>
                    </a:p>
                  </a:txBody>
                  <a:tcPr/>
                </a:tc>
                <a:extLst>
                  <a:ext uri="{0D108BD9-81ED-4DB2-BD59-A6C34878D82A}">
                    <a16:rowId xmlns:a16="http://schemas.microsoft.com/office/drawing/2014/main" val="404938026"/>
                  </a:ext>
                </a:extLst>
              </a:tr>
            </a:tbl>
          </a:graphicData>
        </a:graphic>
      </p:graphicFrame>
      <p:pic>
        <p:nvPicPr>
          <p:cNvPr id="2" name="Picture 1">
            <a:extLst>
              <a:ext uri="{FF2B5EF4-FFF2-40B4-BE49-F238E27FC236}">
                <a16:creationId xmlns:a16="http://schemas.microsoft.com/office/drawing/2014/main" id="{61FB71D3-3ADA-4B56-9B76-E538C24C2F1F}"/>
              </a:ext>
            </a:extLst>
          </p:cNvPr>
          <p:cNvPicPr>
            <a:picLocks noChangeAspect="1"/>
          </p:cNvPicPr>
          <p:nvPr/>
        </p:nvPicPr>
        <p:blipFill>
          <a:blip r:embed="rId4"/>
          <a:stretch>
            <a:fillRect/>
          </a:stretch>
        </p:blipFill>
        <p:spPr>
          <a:xfrm>
            <a:off x="241600" y="1258452"/>
            <a:ext cx="6977684" cy="1396768"/>
          </a:xfrm>
          <a:prstGeom prst="rect">
            <a:avLst/>
          </a:prstGeom>
        </p:spPr>
      </p:pic>
      <p:pic>
        <p:nvPicPr>
          <p:cNvPr id="3" name="Picture 2">
            <a:extLst>
              <a:ext uri="{FF2B5EF4-FFF2-40B4-BE49-F238E27FC236}">
                <a16:creationId xmlns:a16="http://schemas.microsoft.com/office/drawing/2014/main" id="{68308D38-9EE5-4DD5-ACC2-9B2B421C66F0}"/>
              </a:ext>
            </a:extLst>
          </p:cNvPr>
          <p:cNvPicPr>
            <a:picLocks noChangeAspect="1"/>
          </p:cNvPicPr>
          <p:nvPr/>
        </p:nvPicPr>
        <p:blipFill>
          <a:blip r:embed="rId5"/>
          <a:stretch>
            <a:fillRect/>
          </a:stretch>
        </p:blipFill>
        <p:spPr>
          <a:xfrm>
            <a:off x="9812149" y="2250095"/>
            <a:ext cx="2221411" cy="1024900"/>
          </a:xfrm>
          <a:prstGeom prst="rect">
            <a:avLst/>
          </a:prstGeom>
        </p:spPr>
      </p:pic>
      <p:pic>
        <p:nvPicPr>
          <p:cNvPr id="4" name="Picture 3">
            <a:extLst>
              <a:ext uri="{FF2B5EF4-FFF2-40B4-BE49-F238E27FC236}">
                <a16:creationId xmlns:a16="http://schemas.microsoft.com/office/drawing/2014/main" id="{D2440AFD-D55D-47E3-B595-D8B7EFD5EF73}"/>
              </a:ext>
            </a:extLst>
          </p:cNvPr>
          <p:cNvPicPr>
            <a:picLocks noChangeAspect="1"/>
          </p:cNvPicPr>
          <p:nvPr/>
        </p:nvPicPr>
        <p:blipFill>
          <a:blip r:embed="rId6"/>
          <a:stretch>
            <a:fillRect/>
          </a:stretch>
        </p:blipFill>
        <p:spPr>
          <a:xfrm>
            <a:off x="7983263" y="2856714"/>
            <a:ext cx="1757198" cy="1035415"/>
          </a:xfrm>
          <a:prstGeom prst="rect">
            <a:avLst/>
          </a:prstGeom>
        </p:spPr>
      </p:pic>
      <p:pic>
        <p:nvPicPr>
          <p:cNvPr id="8" name="Picture 7">
            <a:extLst>
              <a:ext uri="{FF2B5EF4-FFF2-40B4-BE49-F238E27FC236}">
                <a16:creationId xmlns:a16="http://schemas.microsoft.com/office/drawing/2014/main" id="{510EE280-1CB1-4E92-97F7-2A83AA7C47B7}"/>
              </a:ext>
            </a:extLst>
          </p:cNvPr>
          <p:cNvPicPr>
            <a:picLocks noChangeAspect="1"/>
          </p:cNvPicPr>
          <p:nvPr/>
        </p:nvPicPr>
        <p:blipFill>
          <a:blip r:embed="rId7"/>
          <a:stretch>
            <a:fillRect/>
          </a:stretch>
        </p:blipFill>
        <p:spPr>
          <a:xfrm>
            <a:off x="9907152" y="3308981"/>
            <a:ext cx="897401" cy="583148"/>
          </a:xfrm>
          <a:prstGeom prst="rect">
            <a:avLst/>
          </a:prstGeom>
        </p:spPr>
      </p:pic>
      <p:pic>
        <p:nvPicPr>
          <p:cNvPr id="9" name="Picture 8">
            <a:extLst>
              <a:ext uri="{FF2B5EF4-FFF2-40B4-BE49-F238E27FC236}">
                <a16:creationId xmlns:a16="http://schemas.microsoft.com/office/drawing/2014/main" id="{7E2DCFE9-2D97-42AB-BB9B-5CF27AFE9B53}"/>
              </a:ext>
            </a:extLst>
          </p:cNvPr>
          <p:cNvPicPr>
            <a:picLocks noChangeAspect="1"/>
          </p:cNvPicPr>
          <p:nvPr/>
        </p:nvPicPr>
        <p:blipFill>
          <a:blip r:embed="rId8"/>
          <a:stretch>
            <a:fillRect/>
          </a:stretch>
        </p:blipFill>
        <p:spPr>
          <a:xfrm>
            <a:off x="10971245" y="3301281"/>
            <a:ext cx="858327" cy="590848"/>
          </a:xfrm>
          <a:prstGeom prst="rect">
            <a:avLst/>
          </a:prstGeom>
        </p:spPr>
      </p:pic>
    </p:spTree>
    <p:extLst>
      <p:ext uri="{BB962C8B-B14F-4D97-AF65-F5344CB8AC3E}">
        <p14:creationId xmlns:p14="http://schemas.microsoft.com/office/powerpoint/2010/main" val="33017191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304</TotalTime>
  <Words>433</Words>
  <Application>Microsoft Office PowerPoint</Application>
  <PresentationFormat>Widescreen</PresentationFormat>
  <Paragraphs>33</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Calibri</vt:lpstr>
      <vt:lpstr>Calibri Light</vt:lpstr>
      <vt:lpstr>Kinetic Letters</vt:lpstr>
      <vt:lpstr>Kinetic Letters Joined</vt:lpstr>
      <vt:lpstr>Symbol</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Lesley-Ann Blackhurst</dc:creator>
  <cp:lastModifiedBy>Chloe Palmer</cp:lastModifiedBy>
  <cp:revision>40</cp:revision>
  <dcterms:created xsi:type="dcterms:W3CDTF">2023-07-12T12:21:00Z</dcterms:created>
  <dcterms:modified xsi:type="dcterms:W3CDTF">2025-07-07T21:19:10Z</dcterms:modified>
</cp:coreProperties>
</file>