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3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D7C65-909D-427C-B1B6-74503B06A0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4E9EE3-9353-4D10-9002-6EC8720BB7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35D16-7027-4716-B04F-78D24C99E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3F0B44-DBA2-4E4F-8AF1-A2728B717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93841-EAB2-47E5-A385-676FF7293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191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82E1E-DFF0-486E-9C06-B5185BEFB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FF6BF-2D74-4CFB-891B-88DA7AD19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24023D-EF26-45D0-A570-1FAEE63D9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F61D3B-B442-43C9-81D0-2F43F8D4A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ABEFE-30C5-410A-B02D-2E0C24B8A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28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8C990-9483-4E23-A948-42206CF6D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B4247-3A77-40E8-9531-696D67B48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26DC8-ACD6-4D44-A6A7-99D6E54CA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C9412-0F94-45D2-979B-2C217D58A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A9DA1-5916-4E5E-8126-A16692212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380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0D58C-9909-438E-B11F-13BCDCDDB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133A6-FDAC-4440-9839-390D511F57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D13E8D-6C15-4944-9E49-FCBAFCE6F6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09445D-AE8A-4C86-B60F-1253BDE7B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C2DFB7-E5A9-48D8-BCB0-9979D89F6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521E7A-C627-434D-B23B-8E69EE8DF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38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43BC2-567B-4AF2-9B03-DB7D7FDBF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61088F-5EBC-414D-9AF7-50A74A04C9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9B2FA4-41F4-4A4F-93B0-6DDF4376B8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750683-C2B7-4DD7-9163-7D900FF568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B57EAD-18C5-458E-806A-8DEAF56794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8462F8-E75E-421E-A5DF-FBD728D44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258E35-5E0D-4052-871B-BA0D1F3FB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CC832B-A148-4AE3-BC47-C62E7E38D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632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B0F41-FFF9-4302-ADAF-AEF277C48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62914A-5660-4F4F-A1FB-F53D7F73B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903193-9551-4B5E-9199-5B70826A3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B1949A-2BAF-476E-A14F-13309BE44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33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987578-5215-43E4-B92E-485792B5D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9C3584-4EE8-4A82-927B-82D079CB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E39821-B2E1-4EE1-94A4-A44635270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33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357A0-4F3E-466D-AC98-460AA3A20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B100C-5F4D-4A6E-9565-BAF0C40E5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07CF9E-9E23-4C14-B18C-D5BE65B30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516070-8F53-4006-9664-394E0031D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EE2156-C501-443D-88AB-EC6DAABB7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E3A180-4D3E-414C-9704-C75794585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187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1512F-FE79-40E2-87DF-9B9F981A7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123790-CBEB-493C-B902-4FA99587B7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AD64B2-9248-4138-BCCE-7BF4AAD15E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B111A5-9F74-4296-830D-24434927F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483F06-C5D0-4307-A19F-AE2CE62D6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AFACA9-801B-4CB1-911E-374EEBBBB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519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96E73-0BEA-448A-B181-B692C2A4F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2ED27C-A04C-48C1-8D07-B989064E8E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C2BFE8-0D73-4999-B25D-4A41A6E19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232D9-F61F-4BBE-B16E-6F66B34C6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810C34-E129-4F67-90E2-93BC086D4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690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4CD539-EC18-420D-97F7-0FEF8154C6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C30703-C915-431A-8ED3-4FE90D592A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70333-852C-4B45-875B-F8E6574FD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1880D4-9EEE-437C-8561-9DE2998FA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219DC-A6C3-4739-966D-E931D091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382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59BB5D-0861-4694-81B7-A740D053F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881199-63DC-43EF-86E4-17CFFF4DC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BF6CBD-91A2-449D-9F17-7ED469FE66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53354-24EC-4A32-AB18-602C7A9D13A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F8BCF-B17E-405F-B31A-4144A59B41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3F7BF1-B0A8-4245-B139-CC24D649C8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115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E1A1DDF-700C-4F1E-A85F-0822DE0A48DE}"/>
              </a:ext>
            </a:extLst>
          </p:cNvPr>
          <p:cNvSpPr txBox="1"/>
          <p:nvPr/>
        </p:nvSpPr>
        <p:spPr>
          <a:xfrm>
            <a:off x="1400081" y="266434"/>
            <a:ext cx="2754127" cy="476726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C00000"/>
                </a:solidFill>
                <a:latin typeface="Kinetic Letters" panose="00000500000000000000" pitchFamily="50" charset="0"/>
              </a:rPr>
              <a:t>History Knowledge Organiser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08095B-957D-4F8F-B3FC-472846767FEF}"/>
              </a:ext>
            </a:extLst>
          </p:cNvPr>
          <p:cNvSpPr txBox="1"/>
          <p:nvPr/>
        </p:nvSpPr>
        <p:spPr>
          <a:xfrm>
            <a:off x="4249625" y="263402"/>
            <a:ext cx="2676359" cy="51077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Kinetic Letters" panose="00000500000000000000" pitchFamily="50" charset="0"/>
              </a:rPr>
              <a:t>Year 6 – Autumn Term 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C0D41D-F785-4C0C-AADA-67D30D5865BC}"/>
              </a:ext>
            </a:extLst>
          </p:cNvPr>
          <p:cNvSpPr txBox="1"/>
          <p:nvPr/>
        </p:nvSpPr>
        <p:spPr>
          <a:xfrm>
            <a:off x="7021401" y="211945"/>
            <a:ext cx="5092831" cy="9194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Kinetic Letters" panose="00000500000000000000" pitchFamily="50" charset="0"/>
              </a:rPr>
              <a:t>A Turning Point in Time - </a:t>
            </a:r>
            <a:r>
              <a:rPr lang="en-GB" sz="2400" dirty="0">
                <a:solidFill>
                  <a:srgbClr val="C00000"/>
                </a:solidFill>
                <a:latin typeface="Kinetic Letters Joined" pitchFamily="50" charset="0"/>
              </a:rPr>
              <a:t>Was the Blitz the most significant part of WW2</a:t>
            </a:r>
            <a:r>
              <a:rPr lang="en-GB" dirty="0">
                <a:solidFill>
                  <a:srgbClr val="C00000"/>
                </a:solidFill>
                <a:latin typeface="Kinetic Letters Joined" pitchFamily="50" charset="0"/>
              </a:rPr>
              <a:t>?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A52E88C-3983-4CF2-A9D2-22D3CF9AA145}"/>
              </a:ext>
            </a:extLst>
          </p:cNvPr>
          <p:cNvSpPr txBox="1"/>
          <p:nvPr/>
        </p:nvSpPr>
        <p:spPr>
          <a:xfrm>
            <a:off x="4419851" y="1274451"/>
            <a:ext cx="4812681" cy="9194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en-GB" sz="1600" b="1" dirty="0">
                <a:solidFill>
                  <a:srgbClr val="000000"/>
                </a:solidFill>
                <a:latin typeface="Kinetic Letters" panose="00000500000000000000" pitchFamily="50" charset="0"/>
              </a:rPr>
              <a:t>Knowledge and key information: </a:t>
            </a:r>
            <a:r>
              <a:rPr lang="en-GB" sz="1600" dirty="0">
                <a:solidFill>
                  <a:srgbClr val="000000"/>
                </a:solidFill>
                <a:latin typeface="Kinetic Letters" panose="00000500000000000000" pitchFamily="50" charset="0"/>
              </a:rPr>
              <a:t>We will learn about the different events of World War 2 (WW”). We will know how WW2 impacted Great Britain, including the Blitz.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F267BFCC-FFFF-4930-9274-2A03472563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198997"/>
              </p:ext>
            </p:extLst>
          </p:nvPr>
        </p:nvGraphicFramePr>
        <p:xfrm>
          <a:off x="192096" y="2829651"/>
          <a:ext cx="2815493" cy="37368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15493">
                  <a:extLst>
                    <a:ext uri="{9D8B030D-6E8A-4147-A177-3AD203B41FA5}">
                      <a16:colId xmlns:a16="http://schemas.microsoft.com/office/drawing/2014/main" val="3812716163"/>
                    </a:ext>
                  </a:extLst>
                </a:gridCol>
              </a:tblGrid>
              <a:tr h="150649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New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995042"/>
                  </a:ext>
                </a:extLst>
              </a:tr>
              <a:tr h="156320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Use timelines to place events, periods, and cultural movements from around the world and use these as a reference point</a:t>
                      </a:r>
                    </a:p>
                    <a:p>
                      <a:pPr marL="171450" marR="203200" indent="-171450">
                        <a:lnSpc>
                          <a:spcPct val="10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2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Use words and phrases for movements or times of change</a:t>
                      </a:r>
                    </a:p>
                    <a:p>
                      <a:pPr marL="171450" marR="203200" indent="-171450">
                        <a:lnSpc>
                          <a:spcPct val="10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Choose reliable sources of factual evidence to describe aspects of life, people's beliefs and attitudes and differences in status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Identify how aspects of life have changed during a time period and give reasons why backing it up with evidence and statistics.</a:t>
                      </a:r>
                    </a:p>
                    <a:p>
                      <a:pPr marL="171450" marR="61595" indent="-171450">
                        <a:lnSpc>
                          <a:spcPct val="10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200" spc="5" dirty="0">
                          <a:solidFill>
                            <a:srgbClr val="000000"/>
                          </a:solidFill>
                          <a:effectLst/>
                          <a:latin typeface="Kinetic Letters Joined" panose="00000500000000000000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Describe how some changes impact both on subsequent periods, and, in the long term, on today's society</a:t>
                      </a:r>
                    </a:p>
                    <a:p>
                      <a:pPr marL="171450" marR="61595" lvl="0" indent="-171450" algn="l" defTabSz="914400" rtl="0" eaLnBrk="1" fontAlgn="auto" latinLnBrk="0" hangingPunct="1">
                        <a:lnSpc>
                          <a:spcPct val="10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Form own opinions about historical events from a range of sources.</a:t>
                      </a:r>
                    </a:p>
                    <a:p>
                      <a:pPr marL="171450" marR="61595" lvl="0" indent="-171450" algn="l" defTabSz="914400" rtl="0" eaLnBrk="1" fontAlgn="auto" latinLnBrk="0" hangingPunct="1">
                        <a:lnSpc>
                          <a:spcPct val="10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Present information in an organised and clearly structured way and in the most effective/appropriate manner </a:t>
                      </a:r>
                      <a:endParaRPr lang="en-GB" sz="1300" dirty="0">
                        <a:effectLst/>
                        <a:latin typeface="Kinetic Letters Joined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7343975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C71970D0-52B7-4818-B77D-68E9A7624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78" y="73181"/>
            <a:ext cx="863232" cy="86323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A8557A9-B075-4550-A85E-F3C2A312C7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8482" y="1931427"/>
            <a:ext cx="1006053" cy="120055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BBA6A06-2EBB-42FA-ABD6-9E35773EAE19}"/>
              </a:ext>
            </a:extLst>
          </p:cNvPr>
          <p:cNvSpPr txBox="1"/>
          <p:nvPr/>
        </p:nvSpPr>
        <p:spPr>
          <a:xfrm>
            <a:off x="10555056" y="3275111"/>
            <a:ext cx="1019479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Kinetic Letters Joined" pitchFamily="50" charset="0"/>
              </a:rPr>
              <a:t>Adolf Hitler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CA8F71-65EA-4AF9-B7B8-B451A51E2E3E}"/>
              </a:ext>
            </a:extLst>
          </p:cNvPr>
          <p:cNvSpPr txBox="1"/>
          <p:nvPr/>
        </p:nvSpPr>
        <p:spPr>
          <a:xfrm>
            <a:off x="9425403" y="1447913"/>
            <a:ext cx="2123089" cy="259734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Kinetic Letters Joined" pitchFamily="50" charset="0"/>
              </a:rPr>
              <a:t>Significant Figures</a:t>
            </a:r>
          </a:p>
        </p:txBody>
      </p:sp>
      <p:pic>
        <p:nvPicPr>
          <p:cNvPr id="21" name="Picture 2" descr="World War II Leaders-Watson">
            <a:extLst>
              <a:ext uri="{FF2B5EF4-FFF2-40B4-BE49-F238E27FC236}">
                <a16:creationId xmlns:a16="http://schemas.microsoft.com/office/drawing/2014/main" id="{934419E8-2EDD-4150-A65C-C3A8B2B5B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8759" y="3785730"/>
            <a:ext cx="1164239" cy="109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1F60324-0A55-4D21-913A-BBAC37ED26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2308" y="1931427"/>
            <a:ext cx="1089979" cy="1140844"/>
          </a:xfrm>
          <a:prstGeom prst="rect">
            <a:avLst/>
          </a:prstGeom>
        </p:spPr>
      </p:pic>
      <p:pic>
        <p:nvPicPr>
          <p:cNvPr id="24" name="Picture 4" descr="Anne Frank | Anne Frank House">
            <a:extLst>
              <a:ext uri="{FF2B5EF4-FFF2-40B4-BE49-F238E27FC236}">
                <a16:creationId xmlns:a16="http://schemas.microsoft.com/office/drawing/2014/main" id="{7F3F42F4-0481-4CAC-8BAA-CD3672F47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565" y="3785730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80BD059-83E6-457F-B25A-A9BFB2D2EC01}"/>
              </a:ext>
            </a:extLst>
          </p:cNvPr>
          <p:cNvSpPr txBox="1"/>
          <p:nvPr/>
        </p:nvSpPr>
        <p:spPr>
          <a:xfrm>
            <a:off x="9392826" y="3144678"/>
            <a:ext cx="101947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Kinetic Letters Joined" pitchFamily="50" charset="0"/>
              </a:rPr>
              <a:t>Winston Churchill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9FCF96F-E778-4B03-9AFB-53EF2C86BD9B}"/>
              </a:ext>
            </a:extLst>
          </p:cNvPr>
          <p:cNvSpPr txBox="1"/>
          <p:nvPr/>
        </p:nvSpPr>
        <p:spPr>
          <a:xfrm>
            <a:off x="9362565" y="4983562"/>
            <a:ext cx="1019479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Kinetic Letters Joined" pitchFamily="50" charset="0"/>
              </a:rPr>
              <a:t>Anne Frank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CC784E6-E1E0-4855-AF4E-7931CD9D2C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100854"/>
              </p:ext>
            </p:extLst>
          </p:nvPr>
        </p:nvGraphicFramePr>
        <p:xfrm>
          <a:off x="5738344" y="2336958"/>
          <a:ext cx="3152410" cy="1615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52410">
                  <a:extLst>
                    <a:ext uri="{9D8B030D-6E8A-4147-A177-3AD203B41FA5}">
                      <a16:colId xmlns:a16="http://schemas.microsoft.com/office/drawing/2014/main" val="2113477296"/>
                    </a:ext>
                  </a:extLst>
                </a:gridCol>
              </a:tblGrid>
              <a:tr h="198562">
                <a:tc>
                  <a:txBody>
                    <a:bodyPr/>
                    <a:lstStyle/>
                    <a:p>
                      <a:pPr algn="ctr"/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Tier 2 Vocabulary</a:t>
                      </a:r>
                      <a:endParaRPr lang="en-GB" sz="1600" b="1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153341"/>
                  </a:ext>
                </a:extLst>
              </a:tr>
              <a:tr h="223382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Duration – how long something lasts.</a:t>
                      </a:r>
                      <a:endParaRPr lang="en-GB" sz="1200" b="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1869250"/>
                  </a:ext>
                </a:extLst>
              </a:tr>
              <a:tr h="223382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Sequence</a:t>
                      </a:r>
                      <a:r>
                        <a:rPr lang="en-GB" sz="1200" kern="1200" baseline="0" dirty="0">
                          <a:latin typeface="Kinetic Letters Joined" pitchFamily="50" charset="0"/>
                        </a:rPr>
                        <a:t> – the order something follows 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8151530"/>
                  </a:ext>
                </a:extLst>
              </a:tr>
              <a:tr h="223382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Chronological –following the order</a:t>
                      </a:r>
                      <a:r>
                        <a:rPr lang="en-GB" sz="1200" kern="1200" baseline="0" dirty="0">
                          <a:latin typeface="Kinetic Letters Joined" pitchFamily="50" charset="0"/>
                        </a:rPr>
                        <a:t> in which they occur</a:t>
                      </a:r>
                      <a:endParaRPr lang="en-GB" sz="1200" b="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0358427"/>
                  </a:ext>
                </a:extLst>
              </a:tr>
              <a:tr h="327812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War – a state of armed conflict</a:t>
                      </a:r>
                      <a:r>
                        <a:rPr lang="en-GB" sz="1200" kern="1200" baseline="0" dirty="0">
                          <a:latin typeface="Kinetic Letters Joined" pitchFamily="50" charset="0"/>
                        </a:rPr>
                        <a:t> between different countries or different groups within a country.</a:t>
                      </a:r>
                      <a:endParaRPr lang="en-GB" sz="1200" b="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2516779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8A4FA54F-B2DE-431A-9AE3-7205E6AF2D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059927"/>
              </p:ext>
            </p:extLst>
          </p:nvPr>
        </p:nvGraphicFramePr>
        <p:xfrm>
          <a:off x="3479400" y="4056638"/>
          <a:ext cx="5499566" cy="25603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499566">
                  <a:extLst>
                    <a:ext uri="{9D8B030D-6E8A-4147-A177-3AD203B41FA5}">
                      <a16:colId xmlns:a16="http://schemas.microsoft.com/office/drawing/2014/main" val="2113477296"/>
                    </a:ext>
                  </a:extLst>
                </a:gridCol>
              </a:tblGrid>
              <a:tr h="280804">
                <a:tc>
                  <a:txBody>
                    <a:bodyPr/>
                    <a:lstStyle/>
                    <a:p>
                      <a:pPr algn="ctr"/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Tier 3 Key Vocabulary</a:t>
                      </a:r>
                      <a:endParaRPr lang="en-GB" sz="1800" b="1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153341"/>
                  </a:ext>
                </a:extLst>
              </a:tr>
              <a:tr h="210603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Allies-</a:t>
                      </a:r>
                      <a:r>
                        <a:rPr lang="en-GB" sz="1200" kern="1200" baseline="0" dirty="0">
                          <a:latin typeface="Kinetic Letters Joined" pitchFamily="50" charset="0"/>
                        </a:rPr>
                        <a:t> c</a:t>
                      </a:r>
                      <a:r>
                        <a:rPr lang="en-GB" sz="1200" kern="1200" dirty="0">
                          <a:latin typeface="Kinetic Letters Joined" pitchFamily="50" charset="0"/>
                        </a:rPr>
                        <a:t>ountries (including Britain, France, the Soviet Union and the USA) who joined forces to fight the Axis Powers.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1869250"/>
                  </a:ext>
                </a:extLst>
              </a:tr>
              <a:tr h="210603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Axis Powers-</a:t>
                      </a:r>
                      <a:r>
                        <a:rPr lang="en-GB" sz="1200" kern="1200" baseline="0" dirty="0">
                          <a:latin typeface="Kinetic Letters Joined" pitchFamily="50" charset="0"/>
                        </a:rPr>
                        <a:t> </a:t>
                      </a:r>
                      <a:r>
                        <a:rPr lang="en-GB" sz="1200" kern="1200" dirty="0">
                          <a:latin typeface="Kinetic Letters Joined" pitchFamily="50" charset="0"/>
                        </a:rPr>
                        <a:t>Germany, Japan, Italy and other countries that were allies in World War 2.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8151530"/>
                  </a:ext>
                </a:extLst>
              </a:tr>
              <a:tr h="210603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Blackout</a:t>
                      </a:r>
                      <a:r>
                        <a:rPr lang="en-GB" sz="1200" kern="1200" baseline="0" dirty="0">
                          <a:latin typeface="Kinetic Letters Joined" pitchFamily="50" charset="0"/>
                        </a:rPr>
                        <a:t> - w</a:t>
                      </a:r>
                      <a:r>
                        <a:rPr lang="en-GB" sz="1200" kern="1200" dirty="0">
                          <a:latin typeface="Kinetic Letters Joined" pitchFamily="50" charset="0"/>
                        </a:rPr>
                        <a:t>artime ban on street lights and other lights at night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0358427"/>
                  </a:ext>
                </a:extLst>
              </a:tr>
              <a:tr h="184001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Blitz - German air raids, from a German word 'blitzkrieg' which means 'lightning war'.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2516779"/>
                  </a:ext>
                </a:extLst>
              </a:tr>
              <a:tr h="210603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Evacuee</a:t>
                      </a:r>
                      <a:r>
                        <a:rPr lang="en-GB" sz="1200" kern="1200" baseline="0" dirty="0">
                          <a:latin typeface="Kinetic Letters Joined" pitchFamily="50" charset="0"/>
                        </a:rPr>
                        <a:t> - </a:t>
                      </a:r>
                      <a:r>
                        <a:rPr lang="en-GB" sz="1200" kern="1200" dirty="0">
                          <a:latin typeface="Kinetic Letters Joined" pitchFamily="50" charset="0"/>
                        </a:rPr>
                        <a:t>Someone who was evacuated, moved from a danger area to a safer place.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5671402"/>
                  </a:ext>
                </a:extLst>
              </a:tr>
              <a:tr h="210603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Holocaust</a:t>
                      </a:r>
                      <a:r>
                        <a:rPr lang="en-GB" sz="1200" kern="1200" baseline="0" dirty="0">
                          <a:latin typeface="Kinetic Letters Joined" pitchFamily="50" charset="0"/>
                        </a:rPr>
                        <a:t> - </a:t>
                      </a:r>
                      <a:r>
                        <a:rPr lang="en-GB" sz="1200" kern="1200" dirty="0">
                          <a:latin typeface="Kinetic Letters Joined" pitchFamily="50" charset="0"/>
                        </a:rPr>
                        <a:t>Mass murder of Jews and other people by the Nazis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329335"/>
                  </a:ext>
                </a:extLst>
              </a:tr>
              <a:tr h="210603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Nazi</a:t>
                      </a:r>
                      <a:r>
                        <a:rPr lang="en-GB" sz="1200" kern="1200" baseline="0" dirty="0">
                          <a:latin typeface="Kinetic Letters Joined" pitchFamily="50" charset="0"/>
                        </a:rPr>
                        <a:t> - </a:t>
                      </a:r>
                      <a:r>
                        <a:rPr lang="en-GB" sz="1200" kern="1200" dirty="0">
                          <a:latin typeface="Kinetic Letters Joined" pitchFamily="50" charset="0"/>
                        </a:rPr>
                        <a:t>Short for National Socialist Party (in Germany), a follower of Hitler was also called a Nazi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7535806"/>
                  </a:ext>
                </a:extLst>
              </a:tr>
              <a:tr h="210603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latin typeface="Kinetic Letters Joined" pitchFamily="50" charset="0"/>
                        </a:rPr>
                        <a:t>Propaganda - controlling news media (such as radio) to show your side in the best way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473840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1AEA268C-579B-4506-A9C4-C98E31BC6D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141" y="879157"/>
            <a:ext cx="4053839" cy="1542463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B076BE1-C46C-4740-BCDE-55D8A856EA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391639"/>
              </p:ext>
            </p:extLst>
          </p:nvPr>
        </p:nvGraphicFramePr>
        <p:xfrm>
          <a:off x="848479" y="2501849"/>
          <a:ext cx="1422777" cy="22828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22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53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Kinetic Letters" panose="00000500000000000000" pitchFamily="50" charset="0"/>
                        </a:rPr>
                        <a:t>Key Events Timeline</a:t>
                      </a:r>
                      <a:endParaRPr lang="en-GB" sz="1200" b="1" dirty="0">
                        <a:effectLst/>
                        <a:latin typeface="Kinetic Letters" panose="00000500000000000000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82" marR="50782" marT="0" marB="0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8" name="Picture 6" descr="Flags of Axis and Allies image - Mod DB">
            <a:extLst>
              <a:ext uri="{FF2B5EF4-FFF2-40B4-BE49-F238E27FC236}">
                <a16:creationId xmlns:a16="http://schemas.microsoft.com/office/drawing/2014/main" id="{37D3C2A6-25E8-4AEC-9D54-41347E865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565" y="5291339"/>
            <a:ext cx="2358755" cy="134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45B00D9-7098-40AA-89B3-FB8FED6711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223830"/>
              </p:ext>
            </p:extLst>
          </p:nvPr>
        </p:nvGraphicFramePr>
        <p:xfrm>
          <a:off x="3294724" y="3617172"/>
          <a:ext cx="2282323" cy="3240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2323">
                  <a:extLst>
                    <a:ext uri="{9D8B030D-6E8A-4147-A177-3AD203B41FA5}">
                      <a16:colId xmlns:a16="http://schemas.microsoft.com/office/drawing/2014/main" val="1694355383"/>
                    </a:ext>
                  </a:extLst>
                </a:gridCol>
              </a:tblGrid>
              <a:tr h="32403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0" kern="1200" dirty="0">
                          <a:effectLst/>
                          <a:latin typeface="Kinetic Letters" panose="00000500000000000000" pitchFamily="50" charset="0"/>
                        </a:rPr>
                        <a:t>1 September 1939 – 2 September 1945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9939083"/>
                  </a:ext>
                </a:extLst>
              </a:tr>
            </a:tbl>
          </a:graphicData>
        </a:graphic>
      </p:graphicFrame>
      <p:pic>
        <p:nvPicPr>
          <p:cNvPr id="31" name="Picture 30">
            <a:extLst>
              <a:ext uri="{FF2B5EF4-FFF2-40B4-BE49-F238E27FC236}">
                <a16:creationId xmlns:a16="http://schemas.microsoft.com/office/drawing/2014/main" id="{130EF850-8217-493C-B1A6-8057887C0C8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330" y="2265676"/>
            <a:ext cx="1681553" cy="1236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719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387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Kinetic Letters</vt:lpstr>
      <vt:lpstr>Kinetic Letters Joined</vt:lpstr>
      <vt:lpstr>Times New Roman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Lesley-Ann Blackhurst</dc:creator>
  <cp:lastModifiedBy>Stephanie Sadler</cp:lastModifiedBy>
  <cp:revision>39</cp:revision>
  <dcterms:created xsi:type="dcterms:W3CDTF">2023-07-12T12:21:00Z</dcterms:created>
  <dcterms:modified xsi:type="dcterms:W3CDTF">2025-09-08T18:31:22Z</dcterms:modified>
</cp:coreProperties>
</file>