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0000"/>
    <a:srgbClr val="990033"/>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00A15C55-8517-42AA-B614-E9B94910E393}" styleName="Medium Style 2 - Accent 4">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4">
              <a:tint val="20000"/>
            </a:schemeClr>
          </a:solidFill>
        </a:fill>
      </a:tcStyle>
    </a:wholeTbl>
    <a:band1H>
      <a:tcStyle>
        <a:tcBdr/>
        <a:fill>
          <a:solidFill>
            <a:schemeClr val="accent4">
              <a:tint val="40000"/>
            </a:schemeClr>
          </a:solidFill>
        </a:fill>
      </a:tcStyle>
    </a:band1H>
    <a:band2H>
      <a:tcStyle>
        <a:tcBdr/>
      </a:tcStyle>
    </a:band2H>
    <a:band1V>
      <a:tcStyle>
        <a:tcBdr/>
        <a:fill>
          <a:solidFill>
            <a:schemeClr val="accent4">
              <a:tint val="40000"/>
            </a:schemeClr>
          </a:solidFill>
        </a:fill>
      </a:tcStyle>
    </a:band1V>
    <a:band2V>
      <a:tcStyle>
        <a:tcBdr/>
      </a:tcStyle>
    </a:band2V>
    <a:lastCol>
      <a:tcTxStyle b="on">
        <a:fontRef idx="minor">
          <a:prstClr val="black"/>
        </a:fontRef>
        <a:schemeClr val="lt1"/>
      </a:tcTxStyle>
      <a:tcStyle>
        <a:tcBdr/>
        <a:fill>
          <a:solidFill>
            <a:schemeClr val="accent4"/>
          </a:solidFill>
        </a:fill>
      </a:tcStyle>
    </a:lastCol>
    <a:firstCol>
      <a:tcTxStyle b="on">
        <a:fontRef idx="minor">
          <a:prstClr val="black"/>
        </a:fontRef>
        <a:schemeClr val="lt1"/>
      </a:tcTxStyle>
      <a:tcStyle>
        <a:tcBdr/>
        <a:fill>
          <a:solidFill>
            <a:schemeClr val="accent4"/>
          </a:solidFill>
        </a:fill>
      </a:tcStyle>
    </a:firstCol>
    <a:lastRow>
      <a:tcTxStyle b="on">
        <a:fontRef idx="minor">
          <a:prstClr val="black"/>
        </a:fontRef>
        <a:schemeClr val="lt1"/>
      </a:tcTxStyle>
      <a:tcStyle>
        <a:tcBdr>
          <a:top>
            <a:ln w="38100" cmpd="sng">
              <a:solidFill>
                <a:schemeClr val="lt1"/>
              </a:solidFill>
            </a:ln>
          </a:top>
        </a:tcBdr>
        <a:fill>
          <a:solidFill>
            <a:schemeClr val="accent4"/>
          </a:solidFill>
        </a:fill>
      </a:tcStyle>
    </a:lastRow>
    <a:firstRow>
      <a:tcTxStyle b="on">
        <a:fontRef idx="minor">
          <a:prstClr val="black"/>
        </a:fontRef>
        <a:schemeClr val="lt1"/>
      </a:tcTxStyle>
      <a:tcStyle>
        <a:tcBdr>
          <a:bottom>
            <a:ln w="38100" cmpd="sng">
              <a:solidFill>
                <a:schemeClr val="lt1"/>
              </a:solidFill>
            </a:ln>
          </a:bottom>
        </a:tcBdr>
        <a:fill>
          <a:solidFill>
            <a:schemeClr val="accent4"/>
          </a:solidFill>
        </a:fill>
      </a:tcStyle>
    </a:firstRow>
  </a:tblStyle>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72" d="100"/>
          <a:sy n="72" d="100"/>
        </p:scale>
        <p:origin x="660" y="7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3"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ableStyles" Target="tableStyles.xml"/><Relationship Id="rId5" Type="http://schemas.openxmlformats.org/officeDocument/2006/relationships/theme" Target="theme/theme1.xml"/><Relationship Id="rId4"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E5D7C65-909D-427C-B1B6-74503B06A0E6}"/>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004E9EE3-9353-4D10-9002-6EC8720BB7F0}"/>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C6035D16-7027-4716-B04F-78D24C99E1D3}"/>
              </a:ext>
            </a:extLst>
          </p:cNvPr>
          <p:cNvSpPr>
            <a:spLocks noGrp="1"/>
          </p:cNvSpPr>
          <p:nvPr>
            <p:ph type="dt" sz="half" idx="10"/>
          </p:nvPr>
        </p:nvSpPr>
        <p:spPr/>
        <p:txBody>
          <a:bodyPr/>
          <a:lstStyle/>
          <a:p>
            <a:fld id="{68C53354-24EC-4A32-AB18-602C7A9D13A4}" type="datetimeFigureOut">
              <a:rPr lang="en-GB" smtClean="0"/>
              <a:t>23/07/2025</a:t>
            </a:fld>
            <a:endParaRPr lang="en-GB"/>
          </a:p>
        </p:txBody>
      </p:sp>
      <p:sp>
        <p:nvSpPr>
          <p:cNvPr id="5" name="Footer Placeholder 4">
            <a:extLst>
              <a:ext uri="{FF2B5EF4-FFF2-40B4-BE49-F238E27FC236}">
                <a16:creationId xmlns:a16="http://schemas.microsoft.com/office/drawing/2014/main" id="{DE3F0B44-DBA2-4E4F-8AF1-A2728B717A55}"/>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2DA93841-EAB2-47E5-A385-676FF7293B06}"/>
              </a:ext>
            </a:extLst>
          </p:cNvPr>
          <p:cNvSpPr>
            <a:spLocks noGrp="1"/>
          </p:cNvSpPr>
          <p:nvPr>
            <p:ph type="sldNum" sz="quarter" idx="12"/>
          </p:nvPr>
        </p:nvSpPr>
        <p:spPr/>
        <p:txBody>
          <a:bodyPr/>
          <a:lstStyle/>
          <a:p>
            <a:fld id="{439812F5-DAB3-4D27-AB9B-32BCBE44EC9E}" type="slidenum">
              <a:rPr lang="en-GB" smtClean="0"/>
              <a:t>‹#›</a:t>
            </a:fld>
            <a:endParaRPr lang="en-GB"/>
          </a:p>
        </p:txBody>
      </p:sp>
    </p:spTree>
    <p:extLst>
      <p:ext uri="{BB962C8B-B14F-4D97-AF65-F5344CB8AC3E}">
        <p14:creationId xmlns:p14="http://schemas.microsoft.com/office/powerpoint/2010/main" val="418919108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1182E1E-DFF0-486E-9C06-B5185BEFB19A}"/>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DD7FF6BF-2D74-4CFB-891B-88DA7AD19057}"/>
              </a:ext>
            </a:extLst>
          </p:cNvPr>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3924023D-EF26-45D0-A570-1FAEE63D9663}"/>
              </a:ext>
            </a:extLst>
          </p:cNvPr>
          <p:cNvSpPr>
            <a:spLocks noGrp="1"/>
          </p:cNvSpPr>
          <p:nvPr>
            <p:ph type="dt" sz="half" idx="10"/>
          </p:nvPr>
        </p:nvSpPr>
        <p:spPr/>
        <p:txBody>
          <a:bodyPr/>
          <a:lstStyle/>
          <a:p>
            <a:fld id="{68C53354-24EC-4A32-AB18-602C7A9D13A4}" type="datetimeFigureOut">
              <a:rPr lang="en-GB" smtClean="0"/>
              <a:t>23/07/2025</a:t>
            </a:fld>
            <a:endParaRPr lang="en-GB"/>
          </a:p>
        </p:txBody>
      </p:sp>
      <p:sp>
        <p:nvSpPr>
          <p:cNvPr id="5" name="Footer Placeholder 4">
            <a:extLst>
              <a:ext uri="{FF2B5EF4-FFF2-40B4-BE49-F238E27FC236}">
                <a16:creationId xmlns:a16="http://schemas.microsoft.com/office/drawing/2014/main" id="{7EF61D3B-B442-43C9-81D0-2F43F8D4A811}"/>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291ABEFE-30C5-410A-B02D-2E0C24B8AC92}"/>
              </a:ext>
            </a:extLst>
          </p:cNvPr>
          <p:cNvSpPr>
            <a:spLocks noGrp="1"/>
          </p:cNvSpPr>
          <p:nvPr>
            <p:ph type="sldNum" sz="quarter" idx="12"/>
          </p:nvPr>
        </p:nvSpPr>
        <p:spPr/>
        <p:txBody>
          <a:bodyPr/>
          <a:lstStyle/>
          <a:p>
            <a:fld id="{439812F5-DAB3-4D27-AB9B-32BCBE44EC9E}" type="slidenum">
              <a:rPr lang="en-GB" smtClean="0"/>
              <a:t>‹#›</a:t>
            </a:fld>
            <a:endParaRPr lang="en-GB"/>
          </a:p>
        </p:txBody>
      </p:sp>
    </p:spTree>
    <p:extLst>
      <p:ext uri="{BB962C8B-B14F-4D97-AF65-F5344CB8AC3E}">
        <p14:creationId xmlns:p14="http://schemas.microsoft.com/office/powerpoint/2010/main" val="359028773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C08C990-9483-4E23-A948-42206CF6D4CA}"/>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A47B4247-3A77-40E8-9531-696D67B48AC5}"/>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a:extLst>
              <a:ext uri="{FF2B5EF4-FFF2-40B4-BE49-F238E27FC236}">
                <a16:creationId xmlns:a16="http://schemas.microsoft.com/office/drawing/2014/main" id="{4C826DC8-ACD6-4D44-A6A7-99D6E54CA47D}"/>
              </a:ext>
            </a:extLst>
          </p:cNvPr>
          <p:cNvSpPr>
            <a:spLocks noGrp="1"/>
          </p:cNvSpPr>
          <p:nvPr>
            <p:ph type="dt" sz="half" idx="10"/>
          </p:nvPr>
        </p:nvSpPr>
        <p:spPr/>
        <p:txBody>
          <a:bodyPr/>
          <a:lstStyle/>
          <a:p>
            <a:fld id="{68C53354-24EC-4A32-AB18-602C7A9D13A4}" type="datetimeFigureOut">
              <a:rPr lang="en-GB" smtClean="0"/>
              <a:t>23/07/2025</a:t>
            </a:fld>
            <a:endParaRPr lang="en-GB"/>
          </a:p>
        </p:txBody>
      </p:sp>
      <p:sp>
        <p:nvSpPr>
          <p:cNvPr id="5" name="Footer Placeholder 4">
            <a:extLst>
              <a:ext uri="{FF2B5EF4-FFF2-40B4-BE49-F238E27FC236}">
                <a16:creationId xmlns:a16="http://schemas.microsoft.com/office/drawing/2014/main" id="{133C9412-0F94-45D2-979B-2C217D58A08D}"/>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BDBA9DA1-5916-4E5E-8126-A1669221292D}"/>
              </a:ext>
            </a:extLst>
          </p:cNvPr>
          <p:cNvSpPr>
            <a:spLocks noGrp="1"/>
          </p:cNvSpPr>
          <p:nvPr>
            <p:ph type="sldNum" sz="quarter" idx="12"/>
          </p:nvPr>
        </p:nvSpPr>
        <p:spPr/>
        <p:txBody>
          <a:bodyPr/>
          <a:lstStyle/>
          <a:p>
            <a:fld id="{439812F5-DAB3-4D27-AB9B-32BCBE44EC9E}" type="slidenum">
              <a:rPr lang="en-GB" smtClean="0"/>
              <a:t>‹#›</a:t>
            </a:fld>
            <a:endParaRPr lang="en-GB"/>
          </a:p>
        </p:txBody>
      </p:sp>
    </p:spTree>
    <p:extLst>
      <p:ext uri="{BB962C8B-B14F-4D97-AF65-F5344CB8AC3E}">
        <p14:creationId xmlns:p14="http://schemas.microsoft.com/office/powerpoint/2010/main" val="321938091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BC0D58C-9909-438E-B11F-13BCDCDDBA9C}"/>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107133A6-FDAC-4440-9839-390D511F57BB}"/>
              </a:ext>
            </a:extLst>
          </p:cNvPr>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E9D13E8D-6C15-4944-9E49-FCBAFCE6F6A1}"/>
              </a:ext>
            </a:extLst>
          </p:cNvPr>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3009445D-AE8A-4C86-B60F-1253BDE7B514}"/>
              </a:ext>
            </a:extLst>
          </p:cNvPr>
          <p:cNvSpPr>
            <a:spLocks noGrp="1"/>
          </p:cNvSpPr>
          <p:nvPr>
            <p:ph type="dt" sz="half" idx="10"/>
          </p:nvPr>
        </p:nvSpPr>
        <p:spPr/>
        <p:txBody>
          <a:bodyPr/>
          <a:lstStyle/>
          <a:p>
            <a:fld id="{68C53354-24EC-4A32-AB18-602C7A9D13A4}" type="datetimeFigureOut">
              <a:rPr lang="en-GB" smtClean="0"/>
              <a:t>23/07/2025</a:t>
            </a:fld>
            <a:endParaRPr lang="en-GB"/>
          </a:p>
        </p:txBody>
      </p:sp>
      <p:sp>
        <p:nvSpPr>
          <p:cNvPr id="6" name="Footer Placeholder 5">
            <a:extLst>
              <a:ext uri="{FF2B5EF4-FFF2-40B4-BE49-F238E27FC236}">
                <a16:creationId xmlns:a16="http://schemas.microsoft.com/office/drawing/2014/main" id="{45C2DFB7-E5A9-48D8-BCB0-9979D89F65A8}"/>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66521E7A-C627-434D-B23B-8E69EE8DF3AD}"/>
              </a:ext>
            </a:extLst>
          </p:cNvPr>
          <p:cNvSpPr>
            <a:spLocks noGrp="1"/>
          </p:cNvSpPr>
          <p:nvPr>
            <p:ph type="sldNum" sz="quarter" idx="12"/>
          </p:nvPr>
        </p:nvSpPr>
        <p:spPr/>
        <p:txBody>
          <a:bodyPr/>
          <a:lstStyle/>
          <a:p>
            <a:fld id="{439812F5-DAB3-4D27-AB9B-32BCBE44EC9E}" type="slidenum">
              <a:rPr lang="en-GB" smtClean="0"/>
              <a:t>‹#›</a:t>
            </a:fld>
            <a:endParaRPr lang="en-GB"/>
          </a:p>
        </p:txBody>
      </p:sp>
    </p:spTree>
    <p:extLst>
      <p:ext uri="{BB962C8B-B14F-4D97-AF65-F5344CB8AC3E}">
        <p14:creationId xmlns:p14="http://schemas.microsoft.com/office/powerpoint/2010/main" val="49738308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DE43BC2-567B-4AF2-9B03-DB7D7FDBF311}"/>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C461088F-5EBC-414D-9AF7-50A74A04C9A5}"/>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a:extLst>
              <a:ext uri="{FF2B5EF4-FFF2-40B4-BE49-F238E27FC236}">
                <a16:creationId xmlns:a16="http://schemas.microsoft.com/office/drawing/2014/main" id="{6B9B2FA4-41F4-4A4F-93B0-6DDF4376B8BC}"/>
              </a:ext>
            </a:extLst>
          </p:cNvPr>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D9750683-C2B7-4DD7-9163-7D900FF56826}"/>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a:extLst>
              <a:ext uri="{FF2B5EF4-FFF2-40B4-BE49-F238E27FC236}">
                <a16:creationId xmlns:a16="http://schemas.microsoft.com/office/drawing/2014/main" id="{08B57EAD-18C5-458E-806A-8DEAF567943B}"/>
              </a:ext>
            </a:extLst>
          </p:cNvPr>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B28462F8-E75E-421E-A5DF-FBD728D44BCE}"/>
              </a:ext>
            </a:extLst>
          </p:cNvPr>
          <p:cNvSpPr>
            <a:spLocks noGrp="1"/>
          </p:cNvSpPr>
          <p:nvPr>
            <p:ph type="dt" sz="half" idx="10"/>
          </p:nvPr>
        </p:nvSpPr>
        <p:spPr/>
        <p:txBody>
          <a:bodyPr/>
          <a:lstStyle/>
          <a:p>
            <a:fld id="{68C53354-24EC-4A32-AB18-602C7A9D13A4}" type="datetimeFigureOut">
              <a:rPr lang="en-GB" smtClean="0"/>
              <a:t>23/07/2025</a:t>
            </a:fld>
            <a:endParaRPr lang="en-GB"/>
          </a:p>
        </p:txBody>
      </p:sp>
      <p:sp>
        <p:nvSpPr>
          <p:cNvPr id="8" name="Footer Placeholder 7">
            <a:extLst>
              <a:ext uri="{FF2B5EF4-FFF2-40B4-BE49-F238E27FC236}">
                <a16:creationId xmlns:a16="http://schemas.microsoft.com/office/drawing/2014/main" id="{EE258E35-5E0D-4052-871B-BA0D1F3FB4F1}"/>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2CCC832B-A148-4AE3-BC47-C62E7E38DDCE}"/>
              </a:ext>
            </a:extLst>
          </p:cNvPr>
          <p:cNvSpPr>
            <a:spLocks noGrp="1"/>
          </p:cNvSpPr>
          <p:nvPr>
            <p:ph type="sldNum" sz="quarter" idx="12"/>
          </p:nvPr>
        </p:nvSpPr>
        <p:spPr/>
        <p:txBody>
          <a:bodyPr/>
          <a:lstStyle/>
          <a:p>
            <a:fld id="{439812F5-DAB3-4D27-AB9B-32BCBE44EC9E}" type="slidenum">
              <a:rPr lang="en-GB" smtClean="0"/>
              <a:t>‹#›</a:t>
            </a:fld>
            <a:endParaRPr lang="en-GB"/>
          </a:p>
        </p:txBody>
      </p:sp>
    </p:spTree>
    <p:extLst>
      <p:ext uri="{BB962C8B-B14F-4D97-AF65-F5344CB8AC3E}">
        <p14:creationId xmlns:p14="http://schemas.microsoft.com/office/powerpoint/2010/main" val="115063241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78B0F41-FFF9-4302-ADAF-AEF277C48D1E}"/>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7962914A-5660-4F4F-A1FB-F53D7F73B930}"/>
              </a:ext>
            </a:extLst>
          </p:cNvPr>
          <p:cNvSpPr>
            <a:spLocks noGrp="1"/>
          </p:cNvSpPr>
          <p:nvPr>
            <p:ph type="dt" sz="half" idx="10"/>
          </p:nvPr>
        </p:nvSpPr>
        <p:spPr/>
        <p:txBody>
          <a:bodyPr/>
          <a:lstStyle/>
          <a:p>
            <a:fld id="{68C53354-24EC-4A32-AB18-602C7A9D13A4}" type="datetimeFigureOut">
              <a:rPr lang="en-GB" smtClean="0"/>
              <a:t>23/07/2025</a:t>
            </a:fld>
            <a:endParaRPr lang="en-GB"/>
          </a:p>
        </p:txBody>
      </p:sp>
      <p:sp>
        <p:nvSpPr>
          <p:cNvPr id="4" name="Footer Placeholder 3">
            <a:extLst>
              <a:ext uri="{FF2B5EF4-FFF2-40B4-BE49-F238E27FC236}">
                <a16:creationId xmlns:a16="http://schemas.microsoft.com/office/drawing/2014/main" id="{0C903193-9551-4B5E-9199-5B70826A3CD9}"/>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B3B1949A-2BAF-476E-A14F-13309BE44C42}"/>
              </a:ext>
            </a:extLst>
          </p:cNvPr>
          <p:cNvSpPr>
            <a:spLocks noGrp="1"/>
          </p:cNvSpPr>
          <p:nvPr>
            <p:ph type="sldNum" sz="quarter" idx="12"/>
          </p:nvPr>
        </p:nvSpPr>
        <p:spPr/>
        <p:txBody>
          <a:bodyPr/>
          <a:lstStyle/>
          <a:p>
            <a:fld id="{439812F5-DAB3-4D27-AB9B-32BCBE44EC9E}" type="slidenum">
              <a:rPr lang="en-GB" smtClean="0"/>
              <a:t>‹#›</a:t>
            </a:fld>
            <a:endParaRPr lang="en-GB"/>
          </a:p>
        </p:txBody>
      </p:sp>
    </p:spTree>
    <p:extLst>
      <p:ext uri="{BB962C8B-B14F-4D97-AF65-F5344CB8AC3E}">
        <p14:creationId xmlns:p14="http://schemas.microsoft.com/office/powerpoint/2010/main" val="389463369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EB987578-5215-43E4-B92E-485792B5DC8E}"/>
              </a:ext>
            </a:extLst>
          </p:cNvPr>
          <p:cNvSpPr>
            <a:spLocks noGrp="1"/>
          </p:cNvSpPr>
          <p:nvPr>
            <p:ph type="dt" sz="half" idx="10"/>
          </p:nvPr>
        </p:nvSpPr>
        <p:spPr/>
        <p:txBody>
          <a:bodyPr/>
          <a:lstStyle/>
          <a:p>
            <a:fld id="{68C53354-24EC-4A32-AB18-602C7A9D13A4}" type="datetimeFigureOut">
              <a:rPr lang="en-GB" smtClean="0"/>
              <a:t>23/07/2025</a:t>
            </a:fld>
            <a:endParaRPr lang="en-GB"/>
          </a:p>
        </p:txBody>
      </p:sp>
      <p:sp>
        <p:nvSpPr>
          <p:cNvPr id="3" name="Footer Placeholder 2">
            <a:extLst>
              <a:ext uri="{FF2B5EF4-FFF2-40B4-BE49-F238E27FC236}">
                <a16:creationId xmlns:a16="http://schemas.microsoft.com/office/drawing/2014/main" id="{019C3584-4EE8-4A82-927B-82D079CB6EF7}"/>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D8E39821-B2E1-4EE1-94A4-A44635270855}"/>
              </a:ext>
            </a:extLst>
          </p:cNvPr>
          <p:cNvSpPr>
            <a:spLocks noGrp="1"/>
          </p:cNvSpPr>
          <p:nvPr>
            <p:ph type="sldNum" sz="quarter" idx="12"/>
          </p:nvPr>
        </p:nvSpPr>
        <p:spPr/>
        <p:txBody>
          <a:bodyPr/>
          <a:lstStyle/>
          <a:p>
            <a:fld id="{439812F5-DAB3-4D27-AB9B-32BCBE44EC9E}" type="slidenum">
              <a:rPr lang="en-GB" smtClean="0"/>
              <a:t>‹#›</a:t>
            </a:fld>
            <a:endParaRPr lang="en-GB"/>
          </a:p>
        </p:txBody>
      </p:sp>
    </p:spTree>
    <p:extLst>
      <p:ext uri="{BB962C8B-B14F-4D97-AF65-F5344CB8AC3E}">
        <p14:creationId xmlns:p14="http://schemas.microsoft.com/office/powerpoint/2010/main" val="35543301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07357A0-4F3E-466D-AC98-460AA3A20C5F}"/>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425B100C-5F4D-4A6E-9565-BAF0C40E5EAF}"/>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4007CF9E-9E23-4C14-B18C-D5BE65B30C85}"/>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15516070-8F53-4006-9664-394E0031D5AE}"/>
              </a:ext>
            </a:extLst>
          </p:cNvPr>
          <p:cNvSpPr>
            <a:spLocks noGrp="1"/>
          </p:cNvSpPr>
          <p:nvPr>
            <p:ph type="dt" sz="half" idx="10"/>
          </p:nvPr>
        </p:nvSpPr>
        <p:spPr/>
        <p:txBody>
          <a:bodyPr/>
          <a:lstStyle/>
          <a:p>
            <a:fld id="{68C53354-24EC-4A32-AB18-602C7A9D13A4}" type="datetimeFigureOut">
              <a:rPr lang="en-GB" smtClean="0"/>
              <a:t>23/07/2025</a:t>
            </a:fld>
            <a:endParaRPr lang="en-GB"/>
          </a:p>
        </p:txBody>
      </p:sp>
      <p:sp>
        <p:nvSpPr>
          <p:cNvPr id="6" name="Footer Placeholder 5">
            <a:extLst>
              <a:ext uri="{FF2B5EF4-FFF2-40B4-BE49-F238E27FC236}">
                <a16:creationId xmlns:a16="http://schemas.microsoft.com/office/drawing/2014/main" id="{F9EE2156-C501-443D-88AB-EC6DAABB779E}"/>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03E3A180-4D3E-414C-9704-C757945852F3}"/>
              </a:ext>
            </a:extLst>
          </p:cNvPr>
          <p:cNvSpPr>
            <a:spLocks noGrp="1"/>
          </p:cNvSpPr>
          <p:nvPr>
            <p:ph type="sldNum" sz="quarter" idx="12"/>
          </p:nvPr>
        </p:nvSpPr>
        <p:spPr/>
        <p:txBody>
          <a:bodyPr/>
          <a:lstStyle/>
          <a:p>
            <a:fld id="{439812F5-DAB3-4D27-AB9B-32BCBE44EC9E}" type="slidenum">
              <a:rPr lang="en-GB" smtClean="0"/>
              <a:t>‹#›</a:t>
            </a:fld>
            <a:endParaRPr lang="en-GB"/>
          </a:p>
        </p:txBody>
      </p:sp>
    </p:spTree>
    <p:extLst>
      <p:ext uri="{BB962C8B-B14F-4D97-AF65-F5344CB8AC3E}">
        <p14:creationId xmlns:p14="http://schemas.microsoft.com/office/powerpoint/2010/main" val="286818752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F41512F-FE79-40E2-87DF-9B9F981A7860}"/>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DD123790-CBEB-493C-B902-4FA99587B790}"/>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7BAD64B2-9248-4138-BCCE-7BF4AAD15E5E}"/>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4AB111A5-9F74-4296-830D-24434927F2EC}"/>
              </a:ext>
            </a:extLst>
          </p:cNvPr>
          <p:cNvSpPr>
            <a:spLocks noGrp="1"/>
          </p:cNvSpPr>
          <p:nvPr>
            <p:ph type="dt" sz="half" idx="10"/>
          </p:nvPr>
        </p:nvSpPr>
        <p:spPr/>
        <p:txBody>
          <a:bodyPr/>
          <a:lstStyle/>
          <a:p>
            <a:fld id="{68C53354-24EC-4A32-AB18-602C7A9D13A4}" type="datetimeFigureOut">
              <a:rPr lang="en-GB" smtClean="0"/>
              <a:t>23/07/2025</a:t>
            </a:fld>
            <a:endParaRPr lang="en-GB"/>
          </a:p>
        </p:txBody>
      </p:sp>
      <p:sp>
        <p:nvSpPr>
          <p:cNvPr id="6" name="Footer Placeholder 5">
            <a:extLst>
              <a:ext uri="{FF2B5EF4-FFF2-40B4-BE49-F238E27FC236}">
                <a16:creationId xmlns:a16="http://schemas.microsoft.com/office/drawing/2014/main" id="{86483F06-C5D0-4307-A19F-AE2CE62D6D31}"/>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08AFACA9-801B-4CB1-911E-374EEBBBBA48}"/>
              </a:ext>
            </a:extLst>
          </p:cNvPr>
          <p:cNvSpPr>
            <a:spLocks noGrp="1"/>
          </p:cNvSpPr>
          <p:nvPr>
            <p:ph type="sldNum" sz="quarter" idx="12"/>
          </p:nvPr>
        </p:nvSpPr>
        <p:spPr/>
        <p:txBody>
          <a:bodyPr/>
          <a:lstStyle/>
          <a:p>
            <a:fld id="{439812F5-DAB3-4D27-AB9B-32BCBE44EC9E}" type="slidenum">
              <a:rPr lang="en-GB" smtClean="0"/>
              <a:t>‹#›</a:t>
            </a:fld>
            <a:endParaRPr lang="en-GB"/>
          </a:p>
        </p:txBody>
      </p:sp>
    </p:spTree>
    <p:extLst>
      <p:ext uri="{BB962C8B-B14F-4D97-AF65-F5344CB8AC3E}">
        <p14:creationId xmlns:p14="http://schemas.microsoft.com/office/powerpoint/2010/main" val="335851972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1796E73-0BEA-448A-B181-B692C2A4F993}"/>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BF2ED27C-A04C-48C1-8D07-B989064E8E65}"/>
              </a:ext>
            </a:extLst>
          </p:cNvPr>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CAC2BFE8-0D73-4999-B25D-4A41A6E19CCA}"/>
              </a:ext>
            </a:extLst>
          </p:cNvPr>
          <p:cNvSpPr>
            <a:spLocks noGrp="1"/>
          </p:cNvSpPr>
          <p:nvPr>
            <p:ph type="dt" sz="half" idx="10"/>
          </p:nvPr>
        </p:nvSpPr>
        <p:spPr/>
        <p:txBody>
          <a:bodyPr/>
          <a:lstStyle/>
          <a:p>
            <a:fld id="{68C53354-24EC-4A32-AB18-602C7A9D13A4}" type="datetimeFigureOut">
              <a:rPr lang="en-GB" smtClean="0"/>
              <a:t>23/07/2025</a:t>
            </a:fld>
            <a:endParaRPr lang="en-GB"/>
          </a:p>
        </p:txBody>
      </p:sp>
      <p:sp>
        <p:nvSpPr>
          <p:cNvPr id="5" name="Footer Placeholder 4">
            <a:extLst>
              <a:ext uri="{FF2B5EF4-FFF2-40B4-BE49-F238E27FC236}">
                <a16:creationId xmlns:a16="http://schemas.microsoft.com/office/drawing/2014/main" id="{40C232D9-F61F-4BBE-B16E-6F66B34C62FD}"/>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F7810C34-E129-4F67-90E2-93BC086D4DD6}"/>
              </a:ext>
            </a:extLst>
          </p:cNvPr>
          <p:cNvSpPr>
            <a:spLocks noGrp="1"/>
          </p:cNvSpPr>
          <p:nvPr>
            <p:ph type="sldNum" sz="quarter" idx="12"/>
          </p:nvPr>
        </p:nvSpPr>
        <p:spPr/>
        <p:txBody>
          <a:bodyPr/>
          <a:lstStyle/>
          <a:p>
            <a:fld id="{439812F5-DAB3-4D27-AB9B-32BCBE44EC9E}" type="slidenum">
              <a:rPr lang="en-GB" smtClean="0"/>
              <a:t>‹#›</a:t>
            </a:fld>
            <a:endParaRPr lang="en-GB"/>
          </a:p>
        </p:txBody>
      </p:sp>
    </p:spTree>
    <p:extLst>
      <p:ext uri="{BB962C8B-B14F-4D97-AF65-F5344CB8AC3E}">
        <p14:creationId xmlns:p14="http://schemas.microsoft.com/office/powerpoint/2010/main" val="360969044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374CD539-EC18-420D-97F7-0FEF8154C6A4}"/>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9AC30703-C915-431A-8ED3-4FE90D592AC9}"/>
              </a:ext>
            </a:extLst>
          </p:cNvPr>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00E70333-852C-4B45-875B-F8E6574FD906}"/>
              </a:ext>
            </a:extLst>
          </p:cNvPr>
          <p:cNvSpPr>
            <a:spLocks noGrp="1"/>
          </p:cNvSpPr>
          <p:nvPr>
            <p:ph type="dt" sz="half" idx="10"/>
          </p:nvPr>
        </p:nvSpPr>
        <p:spPr/>
        <p:txBody>
          <a:bodyPr/>
          <a:lstStyle/>
          <a:p>
            <a:fld id="{68C53354-24EC-4A32-AB18-602C7A9D13A4}" type="datetimeFigureOut">
              <a:rPr lang="en-GB" smtClean="0"/>
              <a:t>23/07/2025</a:t>
            </a:fld>
            <a:endParaRPr lang="en-GB"/>
          </a:p>
        </p:txBody>
      </p:sp>
      <p:sp>
        <p:nvSpPr>
          <p:cNvPr id="5" name="Footer Placeholder 4">
            <a:extLst>
              <a:ext uri="{FF2B5EF4-FFF2-40B4-BE49-F238E27FC236}">
                <a16:creationId xmlns:a16="http://schemas.microsoft.com/office/drawing/2014/main" id="{CE1880D4-9EEE-437C-8561-9DE2998FAA5A}"/>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82B219DC-A6C3-4739-966D-E931D09191D5}"/>
              </a:ext>
            </a:extLst>
          </p:cNvPr>
          <p:cNvSpPr>
            <a:spLocks noGrp="1"/>
          </p:cNvSpPr>
          <p:nvPr>
            <p:ph type="sldNum" sz="quarter" idx="12"/>
          </p:nvPr>
        </p:nvSpPr>
        <p:spPr/>
        <p:txBody>
          <a:bodyPr/>
          <a:lstStyle/>
          <a:p>
            <a:fld id="{439812F5-DAB3-4D27-AB9B-32BCBE44EC9E}" type="slidenum">
              <a:rPr lang="en-GB" smtClean="0"/>
              <a:t>‹#›</a:t>
            </a:fld>
            <a:endParaRPr lang="en-GB"/>
          </a:p>
        </p:txBody>
      </p:sp>
    </p:spTree>
    <p:extLst>
      <p:ext uri="{BB962C8B-B14F-4D97-AF65-F5344CB8AC3E}">
        <p14:creationId xmlns:p14="http://schemas.microsoft.com/office/powerpoint/2010/main" val="306338249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6359BB5D-0861-4694-81B7-A740D053F852}"/>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C1881199-63DC-43EF-86E4-17CFFF4DC81D}"/>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E5BF6CBD-91A2-449D-9F17-7ED469FE6600}"/>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8C53354-24EC-4A32-AB18-602C7A9D13A4}" type="datetimeFigureOut">
              <a:rPr lang="en-GB" smtClean="0"/>
              <a:t>23/07/2025</a:t>
            </a:fld>
            <a:endParaRPr lang="en-GB"/>
          </a:p>
        </p:txBody>
      </p:sp>
      <p:sp>
        <p:nvSpPr>
          <p:cNvPr id="5" name="Footer Placeholder 4">
            <a:extLst>
              <a:ext uri="{FF2B5EF4-FFF2-40B4-BE49-F238E27FC236}">
                <a16:creationId xmlns:a16="http://schemas.microsoft.com/office/drawing/2014/main" id="{CBCF8BCF-B17E-405F-B31A-4144A59B41D9}"/>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363F7BF1-B0A8-4245-B139-CC24D649C825}"/>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439812F5-DAB3-4D27-AB9B-32BCBE44EC9E}" type="slidenum">
              <a:rPr lang="en-GB" smtClean="0"/>
              <a:t>‹#›</a:t>
            </a:fld>
            <a:endParaRPr lang="en-GB"/>
          </a:p>
        </p:txBody>
      </p:sp>
    </p:spTree>
    <p:extLst>
      <p:ext uri="{BB962C8B-B14F-4D97-AF65-F5344CB8AC3E}">
        <p14:creationId xmlns:p14="http://schemas.microsoft.com/office/powerpoint/2010/main" val="287111596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 Id="rId4" Type="http://schemas.openxmlformats.org/officeDocument/2006/relationships/image" Target="../media/image3.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a:extLst>
              <a:ext uri="{FF2B5EF4-FFF2-40B4-BE49-F238E27FC236}">
                <a16:creationId xmlns:a16="http://schemas.microsoft.com/office/drawing/2014/main" id="{EE1A1DDF-700C-4F1E-A85F-0822DE0A48DE}"/>
              </a:ext>
            </a:extLst>
          </p:cNvPr>
          <p:cNvSpPr txBox="1"/>
          <p:nvPr/>
        </p:nvSpPr>
        <p:spPr>
          <a:xfrm>
            <a:off x="1464029" y="291501"/>
            <a:ext cx="2754127" cy="476726"/>
          </a:xfrm>
          <a:prstGeom prst="roundRect">
            <a:avLst/>
          </a:prstGeom>
          <a:solidFill>
            <a:schemeClr val="bg1">
              <a:lumMod val="95000"/>
            </a:schemeClr>
          </a:solidFill>
        </p:spPr>
        <p:style>
          <a:lnRef idx="2">
            <a:schemeClr val="accent4"/>
          </a:lnRef>
          <a:fillRef idx="1">
            <a:schemeClr val="lt1"/>
          </a:fillRef>
          <a:effectRef idx="0">
            <a:schemeClr val="accent4"/>
          </a:effectRef>
          <a:fontRef idx="minor">
            <a:schemeClr val="dk1"/>
          </a:fontRef>
        </p:style>
        <p:txBody>
          <a:bodyPr wrap="square" rtlCol="0">
            <a:spAutoFit/>
          </a:bodyPr>
          <a:lstStyle/>
          <a:p>
            <a:pPr algn="ctr"/>
            <a:r>
              <a:rPr lang="en-GB" sz="2200" dirty="0">
                <a:solidFill>
                  <a:srgbClr val="C00000"/>
                </a:solidFill>
                <a:latin typeface="Kinetic Letters" panose="00000500000000000000" pitchFamily="50" charset="0"/>
              </a:rPr>
              <a:t>History Knowledge Organiser </a:t>
            </a:r>
          </a:p>
        </p:txBody>
      </p:sp>
      <p:sp>
        <p:nvSpPr>
          <p:cNvPr id="15" name="TextBox 14">
            <a:extLst>
              <a:ext uri="{FF2B5EF4-FFF2-40B4-BE49-F238E27FC236}">
                <a16:creationId xmlns:a16="http://schemas.microsoft.com/office/drawing/2014/main" id="{F808095B-957D-4F8F-B3FC-472846767FEF}"/>
              </a:ext>
            </a:extLst>
          </p:cNvPr>
          <p:cNvSpPr txBox="1"/>
          <p:nvPr/>
        </p:nvSpPr>
        <p:spPr>
          <a:xfrm>
            <a:off x="4509075" y="263401"/>
            <a:ext cx="2157456" cy="510778"/>
          </a:xfrm>
          <a:prstGeom prst="roundRect">
            <a:avLst/>
          </a:prstGeom>
          <a:solidFill>
            <a:schemeClr val="bg1">
              <a:lumMod val="95000"/>
            </a:schemeClr>
          </a:solidFill>
        </p:spPr>
        <p:style>
          <a:lnRef idx="2">
            <a:schemeClr val="accent4"/>
          </a:lnRef>
          <a:fillRef idx="1">
            <a:schemeClr val="lt1"/>
          </a:fillRef>
          <a:effectRef idx="0">
            <a:schemeClr val="accent4"/>
          </a:effectRef>
          <a:fontRef idx="minor">
            <a:schemeClr val="dk1"/>
          </a:fontRef>
        </p:style>
        <p:txBody>
          <a:bodyPr wrap="square" rtlCol="0">
            <a:spAutoFit/>
          </a:bodyPr>
          <a:lstStyle/>
          <a:p>
            <a:pPr algn="ctr"/>
            <a:r>
              <a:rPr lang="en-GB" sz="2400" dirty="0">
                <a:solidFill>
                  <a:srgbClr val="C00000"/>
                </a:solidFill>
                <a:latin typeface="Kinetic Letters" panose="00000500000000000000" pitchFamily="50" charset="0"/>
              </a:rPr>
              <a:t>Year 5 – Autumn</a:t>
            </a:r>
          </a:p>
        </p:txBody>
      </p:sp>
      <p:sp>
        <p:nvSpPr>
          <p:cNvPr id="16" name="TextBox 15">
            <a:extLst>
              <a:ext uri="{FF2B5EF4-FFF2-40B4-BE49-F238E27FC236}">
                <a16:creationId xmlns:a16="http://schemas.microsoft.com/office/drawing/2014/main" id="{0FC0D41D-F785-4C0C-AADA-67D30D5865BC}"/>
              </a:ext>
            </a:extLst>
          </p:cNvPr>
          <p:cNvSpPr txBox="1"/>
          <p:nvPr/>
        </p:nvSpPr>
        <p:spPr>
          <a:xfrm>
            <a:off x="6957451" y="161246"/>
            <a:ext cx="5092831" cy="715089"/>
          </a:xfrm>
          <a:prstGeom prst="roundRect">
            <a:avLst/>
          </a:prstGeom>
          <a:solidFill>
            <a:schemeClr val="bg1">
              <a:lumMod val="95000"/>
            </a:schemeClr>
          </a:solidFill>
        </p:spPr>
        <p:style>
          <a:lnRef idx="2">
            <a:schemeClr val="accent4"/>
          </a:lnRef>
          <a:fillRef idx="1">
            <a:schemeClr val="lt1"/>
          </a:fillRef>
          <a:effectRef idx="0">
            <a:schemeClr val="accent4"/>
          </a:effectRef>
          <a:fontRef idx="minor">
            <a:schemeClr val="dk1"/>
          </a:fontRef>
        </p:style>
        <p:txBody>
          <a:bodyPr wrap="square" rtlCol="0">
            <a:spAutoFit/>
          </a:bodyPr>
          <a:lstStyle/>
          <a:p>
            <a:pPr algn="ctr"/>
            <a:r>
              <a:rPr lang="en-GB" dirty="0">
                <a:solidFill>
                  <a:srgbClr val="C00000"/>
                </a:solidFill>
                <a:latin typeface="Kinetic Letters" panose="00000500000000000000" pitchFamily="50" charset="0"/>
              </a:rPr>
              <a:t>Tipton Through Time- Why were the Black Country and Tipton so </a:t>
            </a:r>
            <a:r>
              <a:rPr lang="en-GB" u="sng" dirty="0">
                <a:solidFill>
                  <a:srgbClr val="C00000"/>
                </a:solidFill>
                <a:latin typeface="Kinetic Letters" panose="00000500000000000000" pitchFamily="50" charset="0"/>
              </a:rPr>
              <a:t>influential</a:t>
            </a:r>
            <a:r>
              <a:rPr lang="en-GB" dirty="0">
                <a:solidFill>
                  <a:srgbClr val="C00000"/>
                </a:solidFill>
                <a:latin typeface="Kinetic Letters" panose="00000500000000000000" pitchFamily="50" charset="0"/>
              </a:rPr>
              <a:t> in the Victorian industrial revolution?</a:t>
            </a:r>
            <a:endParaRPr lang="en-GB" sz="2400" dirty="0">
              <a:solidFill>
                <a:srgbClr val="C00000"/>
              </a:solidFill>
              <a:latin typeface="Kinetic Letters" panose="00000500000000000000" pitchFamily="50" charset="0"/>
            </a:endParaRPr>
          </a:p>
        </p:txBody>
      </p:sp>
      <p:sp>
        <p:nvSpPr>
          <p:cNvPr id="17" name="TextBox 16">
            <a:extLst>
              <a:ext uri="{FF2B5EF4-FFF2-40B4-BE49-F238E27FC236}">
                <a16:creationId xmlns:a16="http://schemas.microsoft.com/office/drawing/2014/main" id="{CA52E88C-3983-4CF2-A9D2-22D3CF9AA145}"/>
              </a:ext>
            </a:extLst>
          </p:cNvPr>
          <p:cNvSpPr txBox="1"/>
          <p:nvPr/>
        </p:nvSpPr>
        <p:spPr>
          <a:xfrm>
            <a:off x="189207" y="2142067"/>
            <a:ext cx="11417503" cy="1089660"/>
          </a:xfrm>
          <a:prstGeom prst="roundRect">
            <a:avLst/>
          </a:prstGeom>
          <a:solidFill>
            <a:schemeClr val="bg1">
              <a:lumMod val="95000"/>
            </a:schemeClr>
          </a:solidFill>
        </p:spPr>
        <p:style>
          <a:lnRef idx="2">
            <a:schemeClr val="accent4"/>
          </a:lnRef>
          <a:fillRef idx="1">
            <a:schemeClr val="lt1"/>
          </a:fillRef>
          <a:effectRef idx="0">
            <a:schemeClr val="accent4"/>
          </a:effectRef>
          <a:fontRef idx="minor">
            <a:schemeClr val="dk1"/>
          </a:fontRef>
        </p:style>
        <p:txBody>
          <a:bodyPr wrap="square" rtlCol="0">
            <a:spAutoFit/>
          </a:bodyPr>
          <a:lstStyle/>
          <a:p>
            <a:pPr lvl="0" eaLnBrk="0" fontAlgn="base" hangingPunct="0">
              <a:spcBef>
                <a:spcPct val="0"/>
              </a:spcBef>
              <a:spcAft>
                <a:spcPct val="0"/>
              </a:spcAft>
            </a:pPr>
            <a:r>
              <a:rPr lang="en-GB" sz="1600" b="1" dirty="0">
                <a:solidFill>
                  <a:srgbClr val="000000"/>
                </a:solidFill>
                <a:latin typeface="Kinetic Letters" panose="00000500000000000000" pitchFamily="50" charset="0"/>
              </a:rPr>
              <a:t>Knowledge and key information: </a:t>
            </a:r>
            <a:r>
              <a:rPr lang="en-GB" sz="1400" dirty="0">
                <a:latin typeface="Kinetic Letters" panose="00000500000000000000" pitchFamily="50" charset="0"/>
              </a:rPr>
              <a:t>The Industrial Revolution was a period of major changes in the way products are made. During the Industrial Revolution, many factories were built. Labourers began making large numbers of things using machines powered by engines. </a:t>
            </a:r>
            <a:r>
              <a:rPr lang="en-GB" altLang="en-US" sz="1400" dirty="0">
                <a:solidFill>
                  <a:srgbClr val="000000"/>
                </a:solidFill>
                <a:latin typeface="Kinetic Letters" panose="00000500000000000000" pitchFamily="50" charset="0"/>
              </a:rPr>
              <a:t>The Black Country and Tipton were important parts of the revolution. </a:t>
            </a:r>
            <a:r>
              <a:rPr lang="en-GB" sz="1400" dirty="0">
                <a:latin typeface="Kinetic Letters" panose="00000500000000000000" pitchFamily="50" charset="0"/>
              </a:rPr>
              <a:t>There were coal mines, coking, iron foundries, glass factories, brickworks and steel mills.  These produced a high level of air pollution and heavy soot covered over the buildings, hence the name The Black Country. The area was so successful in making items needed across the country that the anchor for Titanic was built here! Due to the Industrial Revolution, Tipton changed over time to what we know now; a commuter town with many different buildings.</a:t>
            </a:r>
            <a:endParaRPr lang="en-GB" altLang="en-US" sz="1400" dirty="0">
              <a:latin typeface="Kinetic Letters" panose="00000500000000000000" pitchFamily="50" charset="0"/>
            </a:endParaRPr>
          </a:p>
        </p:txBody>
      </p:sp>
      <p:graphicFrame>
        <p:nvGraphicFramePr>
          <p:cNvPr id="23" name="Table 22">
            <a:extLst>
              <a:ext uri="{FF2B5EF4-FFF2-40B4-BE49-F238E27FC236}">
                <a16:creationId xmlns:a16="http://schemas.microsoft.com/office/drawing/2014/main" id="{F267BFCC-FFFF-4930-9274-2A0347256368}"/>
              </a:ext>
            </a:extLst>
          </p:cNvPr>
          <p:cNvGraphicFramePr>
            <a:graphicFrameLocks noGrp="1"/>
          </p:cNvGraphicFramePr>
          <p:nvPr>
            <p:extLst>
              <p:ext uri="{D42A27DB-BD31-4B8C-83A1-F6EECF244321}">
                <p14:modId xmlns:p14="http://schemas.microsoft.com/office/powerpoint/2010/main" val="88807113"/>
              </p:ext>
            </p:extLst>
          </p:nvPr>
        </p:nvGraphicFramePr>
        <p:xfrm>
          <a:off x="112949" y="3547331"/>
          <a:ext cx="2815493" cy="2895600"/>
        </p:xfrm>
        <a:graphic>
          <a:graphicData uri="http://schemas.openxmlformats.org/drawingml/2006/table">
            <a:tbl>
              <a:tblPr firstRow="1" bandRow="1">
                <a:tableStyleId>{00A15C55-8517-42AA-B614-E9B94910E393}</a:tableStyleId>
              </a:tblPr>
              <a:tblGrid>
                <a:gridCol w="2815493">
                  <a:extLst>
                    <a:ext uri="{9D8B030D-6E8A-4147-A177-3AD203B41FA5}">
                      <a16:colId xmlns:a16="http://schemas.microsoft.com/office/drawing/2014/main" val="3812716163"/>
                    </a:ext>
                  </a:extLst>
                </a:gridCol>
              </a:tblGrid>
              <a:tr h="150649">
                <a:tc>
                  <a:txBody>
                    <a:bodyPr/>
                    <a:lstStyle/>
                    <a:p>
                      <a:pPr algn="ctr"/>
                      <a:r>
                        <a:rPr lang="en-GB" sz="1600" dirty="0">
                          <a:solidFill>
                            <a:schemeClr val="tx1"/>
                          </a:solidFill>
                          <a:latin typeface="Kinetic Letters" panose="00000500000000000000" pitchFamily="50" charset="0"/>
                        </a:rPr>
                        <a:t>New skills</a:t>
                      </a:r>
                    </a:p>
                  </a:txBody>
                  <a:tcPr/>
                </a:tc>
                <a:extLst>
                  <a:ext uri="{0D108BD9-81ED-4DB2-BD59-A6C34878D82A}">
                    <a16:rowId xmlns:a16="http://schemas.microsoft.com/office/drawing/2014/main" val="3685995042"/>
                  </a:ext>
                </a:extLst>
              </a:tr>
              <a:tr h="1790228">
                <a:tc>
                  <a:txBody>
                    <a:bodyPr/>
                    <a:lstStyle/>
                    <a:p>
                      <a:pPr marL="171450" lvl="0" indent="-171450">
                        <a:buFont typeface="Arial" panose="020B0604020202020204" pitchFamily="34" charset="0"/>
                        <a:buChar char="•"/>
                      </a:pPr>
                      <a:r>
                        <a:rPr lang="en-GB" sz="1200" kern="1200" dirty="0">
                          <a:solidFill>
                            <a:schemeClr val="dk1"/>
                          </a:solidFill>
                          <a:effectLst/>
                          <a:latin typeface="Kinetic Letters" panose="00000500000000000000" pitchFamily="50" charset="0"/>
                          <a:ea typeface="+mn-ea"/>
                          <a:cs typeface="+mn-cs"/>
                        </a:rPr>
                        <a:t>Sequence historical periods</a:t>
                      </a:r>
                    </a:p>
                    <a:p>
                      <a:pPr marL="171450" indent="-171450">
                        <a:buFont typeface="Arial" panose="020B0604020202020204" pitchFamily="34" charset="0"/>
                        <a:buChar char="•"/>
                      </a:pPr>
                      <a:r>
                        <a:rPr lang="en-GB" sz="1200" kern="1200" dirty="0">
                          <a:solidFill>
                            <a:schemeClr val="dk1"/>
                          </a:solidFill>
                          <a:effectLst/>
                          <a:latin typeface="Kinetic Letters" panose="00000500000000000000" pitchFamily="50" charset="0"/>
                          <a:ea typeface="+mn-ea"/>
                          <a:cs typeface="+mn-cs"/>
                        </a:rPr>
                        <a:t>Identify changes within and cross historical periods</a:t>
                      </a:r>
                    </a:p>
                    <a:p>
                      <a:pPr marL="171450" indent="-171450">
                        <a:buFont typeface="Arial" panose="020B0604020202020204" pitchFamily="34" charset="0"/>
                        <a:buChar char="•"/>
                      </a:pPr>
                      <a:r>
                        <a:rPr lang="en-GB" sz="1200" kern="1200" dirty="0">
                          <a:solidFill>
                            <a:schemeClr val="dk1"/>
                          </a:solidFill>
                          <a:effectLst/>
                          <a:latin typeface="Kinetic Letters" panose="00000500000000000000" pitchFamily="50" charset="0"/>
                          <a:ea typeface="+mn-ea"/>
                          <a:cs typeface="+mn-cs"/>
                        </a:rPr>
                        <a:t>Use words and phrases: vocabulary relating to specific periods - Industrial Revolution, Reformation, Renaissance etc.</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kern="1200" dirty="0">
                          <a:solidFill>
                            <a:schemeClr val="dk1"/>
                          </a:solidFill>
                          <a:effectLst/>
                          <a:latin typeface="Kinetic Letters" panose="00000500000000000000" pitchFamily="50" charset="0"/>
                          <a:ea typeface="+mn-ea"/>
                          <a:cs typeface="+mn-cs"/>
                        </a:rPr>
                        <a:t>Give short term cause and consequence of the main events, situations and changes in the period studied.</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kern="1200" dirty="0">
                          <a:solidFill>
                            <a:schemeClr val="dk1"/>
                          </a:solidFill>
                          <a:effectLst/>
                          <a:latin typeface="Kinetic Letters" panose="00000500000000000000" pitchFamily="50" charset="0"/>
                          <a:ea typeface="+mn-ea"/>
                          <a:cs typeface="+mn-cs"/>
                        </a:rPr>
                        <a:t>Question reliability of source material and can give reasons why something is or is not reliable.</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kern="1200" dirty="0">
                          <a:solidFill>
                            <a:schemeClr val="dk1"/>
                          </a:solidFill>
                          <a:effectLst/>
                          <a:latin typeface="Kinetic Letters" panose="00000500000000000000" pitchFamily="50" charset="0"/>
                          <a:ea typeface="+mn-ea"/>
                          <a:cs typeface="+mn-cs"/>
                        </a:rPr>
                        <a:t>Know that people can represent events or ideas in ways that persuade others -bias and propaganda.</a:t>
                      </a:r>
                      <a:endParaRPr lang="en-GB" sz="1300" kern="1200" dirty="0">
                        <a:solidFill>
                          <a:schemeClr val="dk1"/>
                        </a:solidFill>
                        <a:effectLst/>
                        <a:latin typeface="Kinetic Letters" panose="00000500000000000000" pitchFamily="50" charset="0"/>
                        <a:ea typeface="+mn-ea"/>
                        <a:cs typeface="Times New Roman" panose="02020603050405020304" pitchFamily="18" charset="0"/>
                      </a:endParaRP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kern="1200" dirty="0">
                          <a:solidFill>
                            <a:schemeClr val="dk1"/>
                          </a:solidFill>
                          <a:effectLst/>
                          <a:latin typeface="Kinetic Letters" panose="00000500000000000000" pitchFamily="50" charset="0"/>
                          <a:ea typeface="+mn-ea"/>
                          <a:cs typeface="+mn-cs"/>
                        </a:rPr>
                        <a:t>Present detailed findings giving reference to historical skills being taught in a way that shows awareness of an audience. Uses dates and terms correctly</a:t>
                      </a:r>
                    </a:p>
                  </a:txBody>
                  <a:tcPr marL="68580" marR="68580" marT="0" marB="0"/>
                </a:tc>
                <a:extLst>
                  <a:ext uri="{0D108BD9-81ED-4DB2-BD59-A6C34878D82A}">
                    <a16:rowId xmlns:a16="http://schemas.microsoft.com/office/drawing/2014/main" val="1967343975"/>
                  </a:ext>
                </a:extLst>
              </a:tr>
            </a:tbl>
          </a:graphicData>
        </a:graphic>
      </p:graphicFrame>
      <p:pic>
        <p:nvPicPr>
          <p:cNvPr id="6" name="Picture 5">
            <a:extLst>
              <a:ext uri="{FF2B5EF4-FFF2-40B4-BE49-F238E27FC236}">
                <a16:creationId xmlns:a16="http://schemas.microsoft.com/office/drawing/2014/main" id="{C71970D0-52B7-4818-B77D-68E9A762467D}"/>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69329" y="60576"/>
            <a:ext cx="863232" cy="863232"/>
          </a:xfrm>
          <a:prstGeom prst="rect">
            <a:avLst/>
          </a:prstGeom>
        </p:spPr>
      </p:pic>
      <p:graphicFrame>
        <p:nvGraphicFramePr>
          <p:cNvPr id="14" name="Table 13">
            <a:extLst>
              <a:ext uri="{FF2B5EF4-FFF2-40B4-BE49-F238E27FC236}">
                <a16:creationId xmlns:a16="http://schemas.microsoft.com/office/drawing/2014/main" id="{CB076BE1-C46C-4740-BCDE-55D8A856EA58}"/>
              </a:ext>
            </a:extLst>
          </p:cNvPr>
          <p:cNvGraphicFramePr>
            <a:graphicFrameLocks noGrp="1"/>
          </p:cNvGraphicFramePr>
          <p:nvPr>
            <p:extLst>
              <p:ext uri="{D42A27DB-BD31-4B8C-83A1-F6EECF244321}">
                <p14:modId xmlns:p14="http://schemas.microsoft.com/office/powerpoint/2010/main" val="2815842114"/>
              </p:ext>
            </p:extLst>
          </p:nvPr>
        </p:nvGraphicFramePr>
        <p:xfrm>
          <a:off x="189207" y="923808"/>
          <a:ext cx="11861076" cy="228283"/>
        </p:xfrm>
        <a:graphic>
          <a:graphicData uri="http://schemas.openxmlformats.org/drawingml/2006/table">
            <a:tbl>
              <a:tblPr firstRow="1" firstCol="1" bandRow="1">
                <a:tableStyleId>{5940675A-B579-460E-94D1-54222C63F5DA}</a:tableStyleId>
              </a:tblPr>
              <a:tblGrid>
                <a:gridCol w="11861076">
                  <a:extLst>
                    <a:ext uri="{9D8B030D-6E8A-4147-A177-3AD203B41FA5}">
                      <a16:colId xmlns:a16="http://schemas.microsoft.com/office/drawing/2014/main" val="20000"/>
                    </a:ext>
                  </a:extLst>
                </a:gridCol>
              </a:tblGrid>
              <a:tr h="205356">
                <a:tc>
                  <a:txBody>
                    <a:bodyPr/>
                    <a:lstStyle/>
                    <a:p>
                      <a:pPr algn="ctr">
                        <a:lnSpc>
                          <a:spcPct val="107000"/>
                        </a:lnSpc>
                        <a:spcAft>
                          <a:spcPts val="800"/>
                        </a:spcAft>
                      </a:pPr>
                      <a:r>
                        <a:rPr lang="en-GB" sz="1400" b="1" dirty="0">
                          <a:effectLst/>
                          <a:latin typeface="Kinetic Letters" panose="00000500000000000000" pitchFamily="50" charset="0"/>
                        </a:rPr>
                        <a:t>Key Events Timeline</a:t>
                      </a:r>
                      <a:endParaRPr lang="en-GB" sz="1200" b="1" dirty="0">
                        <a:effectLst/>
                        <a:latin typeface="Kinetic Letters" panose="00000500000000000000" pitchFamily="50" charset="0"/>
                        <a:ea typeface="Calibri" panose="020F0502020204030204" pitchFamily="34" charset="0"/>
                        <a:cs typeface="Times New Roman" panose="02020603050405020304" pitchFamily="18" charset="0"/>
                      </a:endParaRPr>
                    </a:p>
                  </a:txBody>
                  <a:tcPr marL="50782" marR="50782" marT="0" marB="0">
                    <a:solidFill>
                      <a:srgbClr val="FFC000"/>
                    </a:solidFill>
                  </a:tcPr>
                </a:tc>
                <a:extLst>
                  <a:ext uri="{0D108BD9-81ED-4DB2-BD59-A6C34878D82A}">
                    <a16:rowId xmlns:a16="http://schemas.microsoft.com/office/drawing/2014/main" val="10000"/>
                  </a:ext>
                </a:extLst>
              </a:tr>
            </a:tbl>
          </a:graphicData>
        </a:graphic>
      </p:graphicFrame>
      <p:graphicFrame>
        <p:nvGraphicFramePr>
          <p:cNvPr id="13" name="Table 12">
            <a:extLst>
              <a:ext uri="{FF2B5EF4-FFF2-40B4-BE49-F238E27FC236}">
                <a16:creationId xmlns:a16="http://schemas.microsoft.com/office/drawing/2014/main" id="{010D8164-1DA9-475E-955D-30B84125B095}"/>
              </a:ext>
            </a:extLst>
          </p:cNvPr>
          <p:cNvGraphicFramePr>
            <a:graphicFrameLocks noGrp="1"/>
          </p:cNvGraphicFramePr>
          <p:nvPr>
            <p:extLst>
              <p:ext uri="{D42A27DB-BD31-4B8C-83A1-F6EECF244321}">
                <p14:modId xmlns:p14="http://schemas.microsoft.com/office/powerpoint/2010/main" val="4101727516"/>
              </p:ext>
            </p:extLst>
          </p:nvPr>
        </p:nvGraphicFramePr>
        <p:xfrm>
          <a:off x="5336152" y="3320861"/>
          <a:ext cx="2738902" cy="3409314"/>
        </p:xfrm>
        <a:graphic>
          <a:graphicData uri="http://schemas.openxmlformats.org/drawingml/2006/table">
            <a:tbl>
              <a:tblPr firstRow="1" bandRow="1">
                <a:tableStyleId>{00A15C55-8517-42AA-B614-E9B94910E393}</a:tableStyleId>
              </a:tblPr>
              <a:tblGrid>
                <a:gridCol w="2738902">
                  <a:extLst>
                    <a:ext uri="{9D8B030D-6E8A-4147-A177-3AD203B41FA5}">
                      <a16:colId xmlns:a16="http://schemas.microsoft.com/office/drawing/2014/main" val="3290826659"/>
                    </a:ext>
                  </a:extLst>
                </a:gridCol>
              </a:tblGrid>
              <a:tr h="249205">
                <a:tc>
                  <a:txBody>
                    <a:bodyPr/>
                    <a:lstStyle/>
                    <a:p>
                      <a:pPr algn="ctr"/>
                      <a:r>
                        <a:rPr lang="en-GB" sz="1100" dirty="0">
                          <a:latin typeface="Kinetic Letters" panose="00000500000000000000" pitchFamily="50" charset="0"/>
                        </a:rPr>
                        <a:t>Tier 3 Vocabulary</a:t>
                      </a:r>
                      <a:endParaRPr lang="en-GB" sz="1100" dirty="0">
                        <a:solidFill>
                          <a:schemeClr val="tx1"/>
                        </a:solidFill>
                        <a:latin typeface="Kinetic Letters" panose="00000500000000000000" pitchFamily="50" charset="0"/>
                      </a:endParaRPr>
                    </a:p>
                  </a:txBody>
                  <a:tcPr/>
                </a:tc>
                <a:extLst>
                  <a:ext uri="{0D108BD9-81ED-4DB2-BD59-A6C34878D82A}">
                    <a16:rowId xmlns:a16="http://schemas.microsoft.com/office/drawing/2014/main" val="363538038"/>
                  </a:ext>
                </a:extLst>
              </a:tr>
              <a:tr h="415341">
                <a:tc>
                  <a:txBody>
                    <a:bodyPr/>
                    <a:lstStyle/>
                    <a:p>
                      <a:r>
                        <a:rPr lang="en-GB" sz="1200" dirty="0">
                          <a:latin typeface="Kinetic Letters" panose="00000500000000000000" pitchFamily="50" charset="0"/>
                        </a:rPr>
                        <a:t>Industry – group of business that buy or sell</a:t>
                      </a:r>
                    </a:p>
                  </a:txBody>
                  <a:tcPr/>
                </a:tc>
                <a:extLst>
                  <a:ext uri="{0D108BD9-81ED-4DB2-BD59-A6C34878D82A}">
                    <a16:rowId xmlns:a16="http://schemas.microsoft.com/office/drawing/2014/main" val="2076419130"/>
                  </a:ext>
                </a:extLst>
              </a:tr>
              <a:tr h="415341">
                <a:tc>
                  <a:txBody>
                    <a:bodyPr/>
                    <a:lstStyle/>
                    <a:p>
                      <a:r>
                        <a:rPr lang="en-GB" sz="1200" dirty="0">
                          <a:latin typeface="Kinetic Letters" panose="00000500000000000000" pitchFamily="50" charset="0"/>
                        </a:rPr>
                        <a:t>Revolution – sudden change </a:t>
                      </a:r>
                    </a:p>
                  </a:txBody>
                  <a:tcPr/>
                </a:tc>
                <a:extLst>
                  <a:ext uri="{0D108BD9-81ED-4DB2-BD59-A6C34878D82A}">
                    <a16:rowId xmlns:a16="http://schemas.microsoft.com/office/drawing/2014/main" val="388508134"/>
                  </a:ext>
                </a:extLst>
              </a:tr>
              <a:tr h="251501">
                <a:tc>
                  <a:txBody>
                    <a:bodyPr/>
                    <a:lstStyle/>
                    <a:p>
                      <a:r>
                        <a:rPr lang="en-GB" sz="1200" dirty="0">
                          <a:latin typeface="Kinetic Letters" panose="00000500000000000000" pitchFamily="50" charset="0"/>
                        </a:rPr>
                        <a:t>Impact – strong effect left afterwards</a:t>
                      </a:r>
                    </a:p>
                  </a:txBody>
                  <a:tcPr/>
                </a:tc>
                <a:extLst>
                  <a:ext uri="{0D108BD9-81ED-4DB2-BD59-A6C34878D82A}">
                    <a16:rowId xmlns:a16="http://schemas.microsoft.com/office/drawing/2014/main" val="686956647"/>
                  </a:ext>
                </a:extLst>
              </a:tr>
              <a:tr h="349731">
                <a:tc>
                  <a:txBody>
                    <a:bodyPr/>
                    <a:lstStyle/>
                    <a:p>
                      <a:r>
                        <a:rPr lang="en-GB" sz="1200" dirty="0">
                          <a:latin typeface="Kinetic Letters" panose="00000500000000000000" pitchFamily="50" charset="0"/>
                        </a:rPr>
                        <a:t>Collieries – coal mines and building around </a:t>
                      </a:r>
                    </a:p>
                  </a:txBody>
                  <a:tcPr/>
                </a:tc>
                <a:extLst>
                  <a:ext uri="{0D108BD9-81ED-4DB2-BD59-A6C34878D82A}">
                    <a16:rowId xmlns:a16="http://schemas.microsoft.com/office/drawing/2014/main" val="3050090683"/>
                  </a:ext>
                </a:extLst>
              </a:tr>
              <a:tr h="251501">
                <a:tc>
                  <a:txBody>
                    <a:bodyPr/>
                    <a:lstStyle/>
                    <a:p>
                      <a:r>
                        <a:rPr lang="en-GB" sz="1200" dirty="0">
                          <a:latin typeface="Kinetic Letters" panose="00000500000000000000" pitchFamily="50" charset="0"/>
                        </a:rPr>
                        <a:t>Foundries – where metal goods</a:t>
                      </a:r>
                      <a:r>
                        <a:rPr lang="en-GB" sz="1200" baseline="0" dirty="0">
                          <a:latin typeface="Kinetic Letters" panose="00000500000000000000" pitchFamily="50" charset="0"/>
                        </a:rPr>
                        <a:t> are made</a:t>
                      </a:r>
                      <a:endParaRPr lang="en-GB" sz="1200" dirty="0">
                        <a:latin typeface="Kinetic Letters" panose="00000500000000000000" pitchFamily="50" charset="0"/>
                      </a:endParaRPr>
                    </a:p>
                  </a:txBody>
                  <a:tcPr/>
                </a:tc>
                <a:extLst>
                  <a:ext uri="{0D108BD9-81ED-4DB2-BD59-A6C34878D82A}">
                    <a16:rowId xmlns:a16="http://schemas.microsoft.com/office/drawing/2014/main" val="1119034794"/>
                  </a:ext>
                </a:extLst>
              </a:tr>
              <a:tr h="415341">
                <a:tc>
                  <a:txBody>
                    <a:bodyPr/>
                    <a:lstStyle/>
                    <a:p>
                      <a:r>
                        <a:rPr lang="en-GB" sz="1200" dirty="0">
                          <a:latin typeface="Kinetic Letters" panose="00000500000000000000" pitchFamily="50" charset="0"/>
                        </a:rPr>
                        <a:t>Workhouse – horrid</a:t>
                      </a:r>
                      <a:r>
                        <a:rPr lang="en-GB" sz="1200" baseline="0" dirty="0">
                          <a:latin typeface="Kinetic Letters" panose="00000500000000000000" pitchFamily="50" charset="0"/>
                        </a:rPr>
                        <a:t> place poor people lived and worked for food</a:t>
                      </a:r>
                      <a:endParaRPr lang="en-GB" sz="1200" dirty="0">
                        <a:latin typeface="Kinetic Letters" panose="00000500000000000000" pitchFamily="50" charset="0"/>
                      </a:endParaRPr>
                    </a:p>
                  </a:txBody>
                  <a:tcPr/>
                </a:tc>
                <a:extLst>
                  <a:ext uri="{0D108BD9-81ED-4DB2-BD59-A6C34878D82A}">
                    <a16:rowId xmlns:a16="http://schemas.microsoft.com/office/drawing/2014/main" val="1065969513"/>
                  </a:ext>
                </a:extLst>
              </a:tr>
              <a:tr h="251501">
                <a:tc>
                  <a:txBody>
                    <a:bodyPr/>
                    <a:lstStyle/>
                    <a:p>
                      <a:r>
                        <a:rPr lang="en-GB" sz="1200" dirty="0">
                          <a:latin typeface="Kinetic Letters" panose="00000500000000000000" pitchFamily="50" charset="0"/>
                        </a:rPr>
                        <a:t>Destitute – having no money or way of living </a:t>
                      </a:r>
                    </a:p>
                  </a:txBody>
                  <a:tcPr/>
                </a:tc>
                <a:extLst>
                  <a:ext uri="{0D108BD9-81ED-4DB2-BD59-A6C34878D82A}">
                    <a16:rowId xmlns:a16="http://schemas.microsoft.com/office/drawing/2014/main" val="3490360332"/>
                  </a:ext>
                </a:extLst>
              </a:tr>
              <a:tr h="251501">
                <a:tc>
                  <a:txBody>
                    <a:bodyPr/>
                    <a:lstStyle/>
                    <a:p>
                      <a:r>
                        <a:rPr lang="en-GB" sz="1200" dirty="0">
                          <a:latin typeface="Kinetic Letters" panose="00000500000000000000" pitchFamily="50" charset="0"/>
                        </a:rPr>
                        <a:t>Apprenticeships  - training to have a kill</a:t>
                      </a:r>
                    </a:p>
                  </a:txBody>
                  <a:tcPr/>
                </a:tc>
                <a:extLst>
                  <a:ext uri="{0D108BD9-81ED-4DB2-BD59-A6C34878D82A}">
                    <a16:rowId xmlns:a16="http://schemas.microsoft.com/office/drawing/2014/main" val="1003617418"/>
                  </a:ext>
                </a:extLst>
              </a:tr>
              <a:tr h="415341">
                <a:tc>
                  <a:txBody>
                    <a:bodyPr/>
                    <a:lstStyle/>
                    <a:p>
                      <a:endParaRPr lang="en-GB" sz="1200" dirty="0">
                        <a:latin typeface="Kinetic Letters" panose="00000500000000000000" pitchFamily="50" charset="0"/>
                      </a:endParaRPr>
                    </a:p>
                  </a:txBody>
                  <a:tcPr/>
                </a:tc>
                <a:extLst>
                  <a:ext uri="{0D108BD9-81ED-4DB2-BD59-A6C34878D82A}">
                    <a16:rowId xmlns:a16="http://schemas.microsoft.com/office/drawing/2014/main" val="1818752180"/>
                  </a:ext>
                </a:extLst>
              </a:tr>
            </a:tbl>
          </a:graphicData>
        </a:graphic>
      </p:graphicFrame>
      <p:graphicFrame>
        <p:nvGraphicFramePr>
          <p:cNvPr id="30" name="Table 29">
            <a:extLst>
              <a:ext uri="{FF2B5EF4-FFF2-40B4-BE49-F238E27FC236}">
                <a16:creationId xmlns:a16="http://schemas.microsoft.com/office/drawing/2014/main" id="{995E8FD8-25CE-4B42-8577-7EB632020892}"/>
              </a:ext>
            </a:extLst>
          </p:cNvPr>
          <p:cNvGraphicFramePr>
            <a:graphicFrameLocks noGrp="1"/>
          </p:cNvGraphicFramePr>
          <p:nvPr>
            <p:extLst>
              <p:ext uri="{D42A27DB-BD31-4B8C-83A1-F6EECF244321}">
                <p14:modId xmlns:p14="http://schemas.microsoft.com/office/powerpoint/2010/main" val="1558136124"/>
              </p:ext>
            </p:extLst>
          </p:nvPr>
        </p:nvGraphicFramePr>
        <p:xfrm>
          <a:off x="3014514" y="3400678"/>
          <a:ext cx="2235566" cy="3214890"/>
        </p:xfrm>
        <a:graphic>
          <a:graphicData uri="http://schemas.openxmlformats.org/drawingml/2006/table">
            <a:tbl>
              <a:tblPr firstRow="1" bandRow="1">
                <a:tableStyleId>{00A15C55-8517-42AA-B614-E9B94910E393}</a:tableStyleId>
              </a:tblPr>
              <a:tblGrid>
                <a:gridCol w="2235566">
                  <a:extLst>
                    <a:ext uri="{9D8B030D-6E8A-4147-A177-3AD203B41FA5}">
                      <a16:colId xmlns:a16="http://schemas.microsoft.com/office/drawing/2014/main" val="471829243"/>
                    </a:ext>
                  </a:extLst>
                </a:gridCol>
              </a:tblGrid>
              <a:tr h="0">
                <a:tc>
                  <a:txBody>
                    <a:bodyPr/>
                    <a:lstStyle/>
                    <a:p>
                      <a:pPr algn="ctr"/>
                      <a:r>
                        <a:rPr lang="en-GB" sz="1200" dirty="0">
                          <a:latin typeface="Kinetic Letters" panose="00000500000000000000" pitchFamily="50" charset="0"/>
                        </a:rPr>
                        <a:t>Tier</a:t>
                      </a:r>
                      <a:r>
                        <a:rPr lang="en-GB" sz="1200" baseline="0" dirty="0">
                          <a:latin typeface="Kinetic Letters" panose="00000500000000000000" pitchFamily="50" charset="0"/>
                        </a:rPr>
                        <a:t> 2 Vocabulary</a:t>
                      </a:r>
                      <a:endParaRPr lang="en-GB" sz="1200" dirty="0">
                        <a:solidFill>
                          <a:schemeClr val="tx1"/>
                        </a:solidFill>
                        <a:latin typeface="Kinetic Letters" panose="00000500000000000000" pitchFamily="50" charset="0"/>
                      </a:endParaRPr>
                    </a:p>
                  </a:txBody>
                  <a:tcPr/>
                </a:tc>
                <a:extLst>
                  <a:ext uri="{0D108BD9-81ED-4DB2-BD59-A6C34878D82A}">
                    <a16:rowId xmlns:a16="http://schemas.microsoft.com/office/drawing/2014/main" val="3561504845"/>
                  </a:ext>
                </a:extLst>
              </a:tr>
              <a:tr h="248516">
                <a:tc>
                  <a:txBody>
                    <a:bodyPr/>
                    <a:lstStyle/>
                    <a:p>
                      <a:r>
                        <a:rPr lang="en-GB" sz="1200" dirty="0">
                          <a:latin typeface="Kinetic Letters" panose="00000500000000000000" pitchFamily="50" charset="0"/>
                        </a:rPr>
                        <a:t>Landscape – area</a:t>
                      </a:r>
                      <a:r>
                        <a:rPr lang="en-GB" sz="1200" baseline="0" dirty="0">
                          <a:latin typeface="Kinetic Letters" panose="00000500000000000000" pitchFamily="50" charset="0"/>
                        </a:rPr>
                        <a:t> of land</a:t>
                      </a:r>
                      <a:endParaRPr lang="en-GB" sz="1200" dirty="0">
                        <a:latin typeface="Kinetic Letters" panose="00000500000000000000" pitchFamily="50" charset="0"/>
                      </a:endParaRPr>
                    </a:p>
                  </a:txBody>
                  <a:tcPr/>
                </a:tc>
                <a:extLst>
                  <a:ext uri="{0D108BD9-81ED-4DB2-BD59-A6C34878D82A}">
                    <a16:rowId xmlns:a16="http://schemas.microsoft.com/office/drawing/2014/main" val="370621346"/>
                  </a:ext>
                </a:extLst>
              </a:tr>
              <a:tr h="248516">
                <a:tc>
                  <a:txBody>
                    <a:bodyPr/>
                    <a:lstStyle/>
                    <a:p>
                      <a:r>
                        <a:rPr lang="en-GB" sz="1200" dirty="0">
                          <a:latin typeface="Kinetic Letters" panose="00000500000000000000" pitchFamily="50" charset="0"/>
                        </a:rPr>
                        <a:t>Chronological Order – in order of time/date</a:t>
                      </a:r>
                    </a:p>
                  </a:txBody>
                  <a:tcPr/>
                </a:tc>
                <a:extLst>
                  <a:ext uri="{0D108BD9-81ED-4DB2-BD59-A6C34878D82A}">
                    <a16:rowId xmlns:a16="http://schemas.microsoft.com/office/drawing/2014/main" val="3739187725"/>
                  </a:ext>
                </a:extLst>
              </a:tr>
              <a:tr h="248516">
                <a:tc>
                  <a:txBody>
                    <a:bodyPr/>
                    <a:lstStyle/>
                    <a:p>
                      <a:r>
                        <a:rPr lang="en-GB" sz="1200" dirty="0">
                          <a:latin typeface="Kinetic Letters" panose="00000500000000000000" pitchFamily="50" charset="0"/>
                        </a:rPr>
                        <a:t>Black Country – region in the West Midlands</a:t>
                      </a:r>
                    </a:p>
                  </a:txBody>
                  <a:tcPr/>
                </a:tc>
                <a:extLst>
                  <a:ext uri="{0D108BD9-81ED-4DB2-BD59-A6C34878D82A}">
                    <a16:rowId xmlns:a16="http://schemas.microsoft.com/office/drawing/2014/main" val="1170085600"/>
                  </a:ext>
                </a:extLst>
              </a:tr>
              <a:tr h="422477">
                <a:tc>
                  <a:txBody>
                    <a:bodyPr/>
                    <a:lstStyle/>
                    <a:p>
                      <a:r>
                        <a:rPr lang="en-GB" sz="1200" dirty="0">
                          <a:latin typeface="Kinetic Letters" panose="00000500000000000000" pitchFamily="50" charset="0"/>
                        </a:rPr>
                        <a:t>Mining –</a:t>
                      </a:r>
                      <a:r>
                        <a:rPr lang="en-GB" sz="1200" baseline="0" dirty="0">
                          <a:latin typeface="Kinetic Letters" panose="00000500000000000000" pitchFamily="50" charset="0"/>
                        </a:rPr>
                        <a:t> to dig underground for coal </a:t>
                      </a:r>
                      <a:endParaRPr lang="en-GB" sz="1200" dirty="0">
                        <a:latin typeface="Kinetic Letters" panose="00000500000000000000" pitchFamily="50" charset="0"/>
                      </a:endParaRPr>
                    </a:p>
                  </a:txBody>
                  <a:tcPr/>
                </a:tc>
                <a:extLst>
                  <a:ext uri="{0D108BD9-81ED-4DB2-BD59-A6C34878D82A}">
                    <a16:rowId xmlns:a16="http://schemas.microsoft.com/office/drawing/2014/main" val="427732299"/>
                  </a:ext>
                </a:extLst>
              </a:tr>
              <a:tr h="301539">
                <a:tc>
                  <a:txBody>
                    <a:bodyPr/>
                    <a:lstStyle/>
                    <a:p>
                      <a:r>
                        <a:rPr lang="en-GB" sz="1200" dirty="0">
                          <a:latin typeface="Kinetic Letters" panose="00000500000000000000" pitchFamily="50" charset="0"/>
                        </a:rPr>
                        <a:t>Coal – fossil of plants, rocks and dirt</a:t>
                      </a:r>
                    </a:p>
                  </a:txBody>
                  <a:tcPr/>
                </a:tc>
                <a:extLst>
                  <a:ext uri="{0D108BD9-81ED-4DB2-BD59-A6C34878D82A}">
                    <a16:rowId xmlns:a16="http://schemas.microsoft.com/office/drawing/2014/main" val="831078735"/>
                  </a:ext>
                </a:extLst>
              </a:tr>
              <a:tr h="422477">
                <a:tc>
                  <a:txBody>
                    <a:bodyPr/>
                    <a:lstStyle/>
                    <a:p>
                      <a:r>
                        <a:rPr lang="en-GB" sz="1200" dirty="0">
                          <a:latin typeface="Kinetic Letters" panose="00000500000000000000" pitchFamily="50" charset="0"/>
                        </a:rPr>
                        <a:t>Settlement – living together in one area</a:t>
                      </a:r>
                    </a:p>
                  </a:txBody>
                  <a:tcPr/>
                </a:tc>
                <a:extLst>
                  <a:ext uri="{0D108BD9-81ED-4DB2-BD59-A6C34878D82A}">
                    <a16:rowId xmlns:a16="http://schemas.microsoft.com/office/drawing/2014/main" val="3115840763"/>
                  </a:ext>
                </a:extLst>
              </a:tr>
              <a:tr h="422477">
                <a:tc>
                  <a:txBody>
                    <a:bodyPr/>
                    <a:lstStyle/>
                    <a:p>
                      <a:r>
                        <a:rPr lang="en-GB" sz="1200" dirty="0">
                          <a:latin typeface="Kinetic Letters" panose="00000500000000000000" pitchFamily="50" charset="0"/>
                        </a:rPr>
                        <a:t>Invention – something</a:t>
                      </a:r>
                      <a:r>
                        <a:rPr lang="en-GB" sz="1200" baseline="0" dirty="0">
                          <a:latin typeface="Kinetic Letters" panose="00000500000000000000" pitchFamily="50" charset="0"/>
                        </a:rPr>
                        <a:t> new made</a:t>
                      </a:r>
                      <a:endParaRPr lang="en-GB" sz="1200" dirty="0">
                        <a:latin typeface="Kinetic Letters" panose="00000500000000000000" pitchFamily="50" charset="0"/>
                      </a:endParaRPr>
                    </a:p>
                  </a:txBody>
                  <a:tcPr/>
                </a:tc>
                <a:extLst>
                  <a:ext uri="{0D108BD9-81ED-4DB2-BD59-A6C34878D82A}">
                    <a16:rowId xmlns:a16="http://schemas.microsoft.com/office/drawing/2014/main" val="805816555"/>
                  </a:ext>
                </a:extLst>
              </a:tr>
              <a:tr h="248516">
                <a:tc>
                  <a:txBody>
                    <a:bodyPr/>
                    <a:lstStyle/>
                    <a:p>
                      <a:r>
                        <a:rPr lang="en-GB" sz="1200" dirty="0">
                          <a:latin typeface="Kinetic Letters" panose="00000500000000000000" pitchFamily="50" charset="0"/>
                        </a:rPr>
                        <a:t>Victorian –time of</a:t>
                      </a:r>
                      <a:r>
                        <a:rPr lang="en-GB" sz="1200" baseline="0" dirty="0">
                          <a:latin typeface="Kinetic Letters" panose="00000500000000000000" pitchFamily="50" charset="0"/>
                        </a:rPr>
                        <a:t> Queen Victoria </a:t>
                      </a:r>
                      <a:endParaRPr lang="en-GB" sz="1200" dirty="0">
                        <a:latin typeface="Kinetic Letters" panose="00000500000000000000" pitchFamily="50" charset="0"/>
                      </a:endParaRPr>
                    </a:p>
                  </a:txBody>
                  <a:tcPr/>
                </a:tc>
                <a:extLst>
                  <a:ext uri="{0D108BD9-81ED-4DB2-BD59-A6C34878D82A}">
                    <a16:rowId xmlns:a16="http://schemas.microsoft.com/office/drawing/2014/main" val="404938026"/>
                  </a:ext>
                </a:extLst>
              </a:tr>
              <a:tr h="248516">
                <a:tc>
                  <a:txBody>
                    <a:bodyPr/>
                    <a:lstStyle/>
                    <a:p>
                      <a:r>
                        <a:rPr lang="en-GB" sz="1200" dirty="0">
                          <a:latin typeface="Kinetic Letters" panose="00000500000000000000" pitchFamily="50" charset="0"/>
                        </a:rPr>
                        <a:t>Poverty – no money for basic</a:t>
                      </a:r>
                      <a:r>
                        <a:rPr lang="en-GB" sz="1200" baseline="0" dirty="0">
                          <a:latin typeface="Kinetic Letters" panose="00000500000000000000" pitchFamily="50" charset="0"/>
                        </a:rPr>
                        <a:t> needs </a:t>
                      </a:r>
                      <a:endParaRPr lang="en-GB" sz="1200" dirty="0">
                        <a:latin typeface="Kinetic Letters" panose="00000500000000000000" pitchFamily="50" charset="0"/>
                      </a:endParaRPr>
                    </a:p>
                  </a:txBody>
                  <a:tcPr/>
                </a:tc>
                <a:extLst>
                  <a:ext uri="{0D108BD9-81ED-4DB2-BD59-A6C34878D82A}">
                    <a16:rowId xmlns:a16="http://schemas.microsoft.com/office/drawing/2014/main" val="735848834"/>
                  </a:ext>
                </a:extLst>
              </a:tr>
            </a:tbl>
          </a:graphicData>
        </a:graphic>
      </p:graphicFrame>
      <p:pic>
        <p:nvPicPr>
          <p:cNvPr id="18" name="Picture 17"/>
          <p:cNvPicPr>
            <a:picLocks noChangeAspect="1"/>
          </p:cNvPicPr>
          <p:nvPr/>
        </p:nvPicPr>
        <p:blipFill>
          <a:blip r:embed="rId3"/>
          <a:stretch>
            <a:fillRect/>
          </a:stretch>
        </p:blipFill>
        <p:spPr>
          <a:xfrm>
            <a:off x="8650218" y="4684413"/>
            <a:ext cx="3324363" cy="2045762"/>
          </a:xfrm>
          <a:prstGeom prst="rect">
            <a:avLst/>
          </a:prstGeom>
        </p:spPr>
      </p:pic>
      <p:pic>
        <p:nvPicPr>
          <p:cNvPr id="19" name="Picture 18"/>
          <p:cNvPicPr>
            <a:picLocks noChangeAspect="1"/>
          </p:cNvPicPr>
          <p:nvPr/>
        </p:nvPicPr>
        <p:blipFill>
          <a:blip r:embed="rId4"/>
          <a:stretch>
            <a:fillRect/>
          </a:stretch>
        </p:blipFill>
        <p:spPr>
          <a:xfrm>
            <a:off x="8650217" y="2941152"/>
            <a:ext cx="2934607" cy="1665024"/>
          </a:xfrm>
          <a:prstGeom prst="rect">
            <a:avLst/>
          </a:prstGeom>
        </p:spPr>
      </p:pic>
      <p:graphicFrame>
        <p:nvGraphicFramePr>
          <p:cNvPr id="2" name="Table 1"/>
          <p:cNvGraphicFramePr>
            <a:graphicFrameLocks noGrp="1"/>
          </p:cNvGraphicFramePr>
          <p:nvPr>
            <p:extLst>
              <p:ext uri="{D42A27DB-BD31-4B8C-83A1-F6EECF244321}">
                <p14:modId xmlns:p14="http://schemas.microsoft.com/office/powerpoint/2010/main" val="4264023486"/>
              </p:ext>
            </p:extLst>
          </p:nvPr>
        </p:nvGraphicFramePr>
        <p:xfrm>
          <a:off x="189208" y="1244679"/>
          <a:ext cx="11785374" cy="819151"/>
        </p:xfrm>
        <a:graphic>
          <a:graphicData uri="http://schemas.openxmlformats.org/drawingml/2006/table">
            <a:tbl>
              <a:tblPr firstRow="1" firstCol="1" bandRow="1">
                <a:tableStyleId>{5940675A-B579-460E-94D1-54222C63F5DA}</a:tableStyleId>
              </a:tblPr>
              <a:tblGrid>
                <a:gridCol w="1199579">
                  <a:extLst>
                    <a:ext uri="{9D8B030D-6E8A-4147-A177-3AD203B41FA5}">
                      <a16:colId xmlns:a16="http://schemas.microsoft.com/office/drawing/2014/main" val="20000"/>
                    </a:ext>
                  </a:extLst>
                </a:gridCol>
                <a:gridCol w="820767">
                  <a:extLst>
                    <a:ext uri="{9D8B030D-6E8A-4147-A177-3AD203B41FA5}">
                      <a16:colId xmlns:a16="http://schemas.microsoft.com/office/drawing/2014/main" val="20001"/>
                    </a:ext>
                  </a:extLst>
                </a:gridCol>
                <a:gridCol w="1136447">
                  <a:extLst>
                    <a:ext uri="{9D8B030D-6E8A-4147-A177-3AD203B41FA5}">
                      <a16:colId xmlns:a16="http://schemas.microsoft.com/office/drawing/2014/main" val="20002"/>
                    </a:ext>
                  </a:extLst>
                </a:gridCol>
                <a:gridCol w="1212211">
                  <a:extLst>
                    <a:ext uri="{9D8B030D-6E8A-4147-A177-3AD203B41FA5}">
                      <a16:colId xmlns:a16="http://schemas.microsoft.com/office/drawing/2014/main" val="20003"/>
                    </a:ext>
                  </a:extLst>
                </a:gridCol>
                <a:gridCol w="1174328">
                  <a:extLst>
                    <a:ext uri="{9D8B030D-6E8A-4147-A177-3AD203B41FA5}">
                      <a16:colId xmlns:a16="http://schemas.microsoft.com/office/drawing/2014/main" val="20004"/>
                    </a:ext>
                  </a:extLst>
                </a:gridCol>
                <a:gridCol w="1426872">
                  <a:extLst>
                    <a:ext uri="{9D8B030D-6E8A-4147-A177-3AD203B41FA5}">
                      <a16:colId xmlns:a16="http://schemas.microsoft.com/office/drawing/2014/main" val="20005"/>
                    </a:ext>
                  </a:extLst>
                </a:gridCol>
                <a:gridCol w="1060684">
                  <a:extLst>
                    <a:ext uri="{9D8B030D-6E8A-4147-A177-3AD203B41FA5}">
                      <a16:colId xmlns:a16="http://schemas.microsoft.com/office/drawing/2014/main" val="20006"/>
                    </a:ext>
                  </a:extLst>
                </a:gridCol>
                <a:gridCol w="1275346">
                  <a:extLst>
                    <a:ext uri="{9D8B030D-6E8A-4147-A177-3AD203B41FA5}">
                      <a16:colId xmlns:a16="http://schemas.microsoft.com/office/drawing/2014/main" val="20007"/>
                    </a:ext>
                  </a:extLst>
                </a:gridCol>
                <a:gridCol w="1300600">
                  <a:extLst>
                    <a:ext uri="{9D8B030D-6E8A-4147-A177-3AD203B41FA5}">
                      <a16:colId xmlns:a16="http://schemas.microsoft.com/office/drawing/2014/main" val="20008"/>
                    </a:ext>
                  </a:extLst>
                </a:gridCol>
                <a:gridCol w="1178540">
                  <a:extLst>
                    <a:ext uri="{9D8B030D-6E8A-4147-A177-3AD203B41FA5}">
                      <a16:colId xmlns:a16="http://schemas.microsoft.com/office/drawing/2014/main" val="20009"/>
                    </a:ext>
                  </a:extLst>
                </a:gridCol>
              </a:tblGrid>
              <a:tr h="169305">
                <a:tc>
                  <a:txBody>
                    <a:bodyPr/>
                    <a:lstStyle/>
                    <a:p>
                      <a:pPr algn="ctr">
                        <a:lnSpc>
                          <a:spcPct val="107000"/>
                        </a:lnSpc>
                        <a:spcAft>
                          <a:spcPts val="800"/>
                        </a:spcAft>
                      </a:pPr>
                      <a:r>
                        <a:rPr lang="en-GB" sz="1100" b="1" dirty="0">
                          <a:solidFill>
                            <a:srgbClr val="C00000"/>
                          </a:solidFill>
                          <a:effectLst/>
                          <a:latin typeface="Kinetic Letters" panose="00000500000000000000" pitchFamily="50" charset="0"/>
                          <a:ea typeface="Calibri" panose="020F0502020204030204" pitchFamily="34" charset="0"/>
                          <a:cs typeface="Times New Roman" panose="02020603050405020304" pitchFamily="18" charset="0"/>
                        </a:rPr>
                        <a:t>1086AD</a:t>
                      </a:r>
                    </a:p>
                  </a:txBody>
                  <a:tcPr marL="50782" marR="50782" marT="0" marB="0">
                    <a:solidFill>
                      <a:schemeClr val="bg2">
                        <a:lumMod val="90000"/>
                      </a:schemeClr>
                    </a:solidFill>
                  </a:tcPr>
                </a:tc>
                <a:tc>
                  <a:txBody>
                    <a:bodyPr/>
                    <a:lstStyle/>
                    <a:p>
                      <a:pPr algn="ctr">
                        <a:lnSpc>
                          <a:spcPct val="107000"/>
                        </a:lnSpc>
                        <a:spcAft>
                          <a:spcPts val="800"/>
                        </a:spcAft>
                      </a:pPr>
                      <a:r>
                        <a:rPr lang="en-GB" sz="1100" b="1" dirty="0">
                          <a:solidFill>
                            <a:srgbClr val="C00000"/>
                          </a:solidFill>
                          <a:effectLst/>
                          <a:latin typeface="Kinetic Letters" panose="00000500000000000000" pitchFamily="50" charset="0"/>
                          <a:ea typeface="Calibri" panose="020F0502020204030204" pitchFamily="34" charset="0"/>
                          <a:cs typeface="Times New Roman" panose="02020603050405020304" pitchFamily="18" charset="0"/>
                        </a:rPr>
                        <a:t>1644AD</a:t>
                      </a:r>
                    </a:p>
                  </a:txBody>
                  <a:tcPr marL="50782" marR="50782" marT="0" marB="0">
                    <a:solidFill>
                      <a:schemeClr val="bg2">
                        <a:lumMod val="90000"/>
                      </a:schemeClr>
                    </a:solidFill>
                  </a:tcPr>
                </a:tc>
                <a:tc>
                  <a:txBody>
                    <a:bodyPr/>
                    <a:lstStyle/>
                    <a:p>
                      <a:pPr algn="ctr">
                        <a:lnSpc>
                          <a:spcPct val="107000"/>
                        </a:lnSpc>
                        <a:spcAft>
                          <a:spcPts val="800"/>
                        </a:spcAft>
                      </a:pPr>
                      <a:r>
                        <a:rPr lang="en-GB" sz="1100" b="1" dirty="0">
                          <a:solidFill>
                            <a:srgbClr val="C00000"/>
                          </a:solidFill>
                          <a:effectLst/>
                          <a:latin typeface="Kinetic Letters" panose="00000500000000000000" pitchFamily="50" charset="0"/>
                          <a:ea typeface="Calibri" panose="020F0502020204030204" pitchFamily="34" charset="0"/>
                          <a:cs typeface="Times New Roman" panose="02020603050405020304" pitchFamily="18" charset="0"/>
                        </a:rPr>
                        <a:t>1712AD</a:t>
                      </a:r>
                    </a:p>
                  </a:txBody>
                  <a:tcPr marL="50782" marR="50782" marT="0" marB="0">
                    <a:solidFill>
                      <a:schemeClr val="bg2">
                        <a:lumMod val="90000"/>
                      </a:schemeClr>
                    </a:solidFill>
                  </a:tcPr>
                </a:tc>
                <a:tc>
                  <a:txBody>
                    <a:bodyPr/>
                    <a:lstStyle/>
                    <a:p>
                      <a:pPr algn="ctr">
                        <a:lnSpc>
                          <a:spcPct val="107000"/>
                        </a:lnSpc>
                        <a:spcAft>
                          <a:spcPts val="800"/>
                        </a:spcAft>
                      </a:pPr>
                      <a:r>
                        <a:rPr lang="en-GB" sz="1100" b="1" dirty="0">
                          <a:solidFill>
                            <a:srgbClr val="C00000"/>
                          </a:solidFill>
                          <a:effectLst/>
                          <a:latin typeface="Kinetic Letters" panose="00000500000000000000" pitchFamily="50" charset="0"/>
                          <a:ea typeface="Calibri" panose="020F0502020204030204" pitchFamily="34" charset="0"/>
                          <a:cs typeface="Times New Roman" panose="02020603050405020304" pitchFamily="18" charset="0"/>
                        </a:rPr>
                        <a:t>1897AD</a:t>
                      </a:r>
                    </a:p>
                  </a:txBody>
                  <a:tcPr marL="50782" marR="50782" marT="0" marB="0">
                    <a:solidFill>
                      <a:schemeClr val="bg2">
                        <a:lumMod val="90000"/>
                      </a:schemeClr>
                    </a:solidFill>
                  </a:tcPr>
                </a:tc>
                <a:tc>
                  <a:txBody>
                    <a:bodyPr/>
                    <a:lstStyle/>
                    <a:p>
                      <a:pPr algn="ctr">
                        <a:lnSpc>
                          <a:spcPct val="107000"/>
                        </a:lnSpc>
                        <a:spcAft>
                          <a:spcPts val="800"/>
                        </a:spcAft>
                      </a:pPr>
                      <a:r>
                        <a:rPr lang="en-GB" sz="1100" b="1" dirty="0">
                          <a:solidFill>
                            <a:srgbClr val="C00000"/>
                          </a:solidFill>
                          <a:effectLst/>
                          <a:latin typeface="Kinetic Letters" panose="00000500000000000000" pitchFamily="50" charset="0"/>
                          <a:ea typeface="Calibri" panose="020F0502020204030204" pitchFamily="34" charset="0"/>
                          <a:cs typeface="Times New Roman" panose="02020603050405020304" pitchFamily="18" charset="0"/>
                        </a:rPr>
                        <a:t>1830’sAD</a:t>
                      </a:r>
                    </a:p>
                  </a:txBody>
                  <a:tcPr marL="50782" marR="50782" marT="0" marB="0">
                    <a:solidFill>
                      <a:schemeClr val="bg2">
                        <a:lumMod val="90000"/>
                      </a:schemeClr>
                    </a:solidFill>
                  </a:tcPr>
                </a:tc>
                <a:tc>
                  <a:txBody>
                    <a:bodyPr/>
                    <a:lstStyle/>
                    <a:p>
                      <a:pPr algn="ctr">
                        <a:lnSpc>
                          <a:spcPct val="107000"/>
                        </a:lnSpc>
                        <a:spcAft>
                          <a:spcPts val="800"/>
                        </a:spcAft>
                      </a:pPr>
                      <a:r>
                        <a:rPr lang="en-GB" sz="1100" b="1" dirty="0">
                          <a:solidFill>
                            <a:srgbClr val="C00000"/>
                          </a:solidFill>
                          <a:effectLst/>
                          <a:latin typeface="Kinetic Letters" panose="00000500000000000000" pitchFamily="50" charset="0"/>
                          <a:ea typeface="Calibri" panose="020F0502020204030204" pitchFamily="34" charset="0"/>
                          <a:cs typeface="Times New Roman" panose="02020603050405020304" pitchFamily="18" charset="0"/>
                        </a:rPr>
                        <a:t>1840AD</a:t>
                      </a:r>
                    </a:p>
                  </a:txBody>
                  <a:tcPr marL="50782" marR="50782" marT="0" marB="0">
                    <a:solidFill>
                      <a:schemeClr val="bg2">
                        <a:lumMod val="90000"/>
                      </a:schemeClr>
                    </a:solidFill>
                  </a:tcPr>
                </a:tc>
                <a:tc>
                  <a:txBody>
                    <a:bodyPr/>
                    <a:lstStyle/>
                    <a:p>
                      <a:pPr algn="ctr">
                        <a:lnSpc>
                          <a:spcPct val="107000"/>
                        </a:lnSpc>
                        <a:spcAft>
                          <a:spcPts val="800"/>
                        </a:spcAft>
                      </a:pPr>
                      <a:r>
                        <a:rPr lang="en-GB" sz="1100" b="1" dirty="0">
                          <a:solidFill>
                            <a:srgbClr val="C00000"/>
                          </a:solidFill>
                          <a:effectLst/>
                          <a:latin typeface="Kinetic Letters" panose="00000500000000000000" pitchFamily="50" charset="0"/>
                          <a:ea typeface="Calibri" panose="020F0502020204030204" pitchFamily="34" charset="0"/>
                          <a:cs typeface="Times New Roman" panose="02020603050405020304" pitchFamily="18" charset="0"/>
                        </a:rPr>
                        <a:t>1850AD</a:t>
                      </a:r>
                    </a:p>
                  </a:txBody>
                  <a:tcPr marL="50782" marR="50782" marT="0" marB="0">
                    <a:solidFill>
                      <a:schemeClr val="bg2">
                        <a:lumMod val="90000"/>
                      </a:schemeClr>
                    </a:solidFill>
                  </a:tcPr>
                </a:tc>
                <a:tc>
                  <a:txBody>
                    <a:bodyPr/>
                    <a:lstStyle/>
                    <a:p>
                      <a:pPr algn="ctr">
                        <a:lnSpc>
                          <a:spcPct val="107000"/>
                        </a:lnSpc>
                        <a:spcAft>
                          <a:spcPts val="800"/>
                        </a:spcAft>
                      </a:pPr>
                      <a:r>
                        <a:rPr lang="en-GB" sz="1100" b="1" dirty="0">
                          <a:solidFill>
                            <a:srgbClr val="C00000"/>
                          </a:solidFill>
                          <a:effectLst/>
                          <a:latin typeface="Kinetic Letters" panose="00000500000000000000" pitchFamily="50" charset="0"/>
                          <a:ea typeface="Calibri" panose="020F0502020204030204" pitchFamily="34" charset="0"/>
                          <a:cs typeface="Times New Roman" panose="02020603050405020304" pitchFamily="18" charset="0"/>
                        </a:rPr>
                        <a:t>1922AD</a:t>
                      </a:r>
                    </a:p>
                  </a:txBody>
                  <a:tcPr marL="50782" marR="50782" marT="0" marB="0">
                    <a:solidFill>
                      <a:schemeClr val="bg2">
                        <a:lumMod val="90000"/>
                      </a:schemeClr>
                    </a:solidFill>
                  </a:tcPr>
                </a:tc>
                <a:tc>
                  <a:txBody>
                    <a:bodyPr/>
                    <a:lstStyle/>
                    <a:p>
                      <a:pPr algn="ctr">
                        <a:lnSpc>
                          <a:spcPct val="107000"/>
                        </a:lnSpc>
                        <a:spcAft>
                          <a:spcPts val="800"/>
                        </a:spcAft>
                      </a:pPr>
                      <a:r>
                        <a:rPr lang="en-GB" sz="1100" b="1" dirty="0">
                          <a:solidFill>
                            <a:srgbClr val="C00000"/>
                          </a:solidFill>
                          <a:effectLst/>
                          <a:latin typeface="Kinetic Letters" panose="00000500000000000000" pitchFamily="50" charset="0"/>
                          <a:ea typeface="Calibri" panose="020F0502020204030204" pitchFamily="34" charset="0"/>
                          <a:cs typeface="Times New Roman" panose="02020603050405020304" pitchFamily="18" charset="0"/>
                        </a:rPr>
                        <a:t>1970’s/80’s</a:t>
                      </a:r>
                      <a:r>
                        <a:rPr lang="en-GB" sz="1100" b="1" baseline="0" dirty="0">
                          <a:solidFill>
                            <a:srgbClr val="C00000"/>
                          </a:solidFill>
                          <a:effectLst/>
                          <a:latin typeface="Kinetic Letters" panose="00000500000000000000" pitchFamily="50" charset="0"/>
                          <a:ea typeface="Calibri" panose="020F0502020204030204" pitchFamily="34" charset="0"/>
                          <a:cs typeface="Times New Roman" panose="02020603050405020304" pitchFamily="18" charset="0"/>
                        </a:rPr>
                        <a:t> AD</a:t>
                      </a:r>
                      <a:endParaRPr lang="en-GB" sz="1100" b="1" dirty="0">
                        <a:solidFill>
                          <a:srgbClr val="C00000"/>
                        </a:solidFill>
                        <a:effectLst/>
                        <a:latin typeface="Kinetic Letters" panose="00000500000000000000" pitchFamily="50" charset="0"/>
                        <a:ea typeface="Calibri" panose="020F0502020204030204" pitchFamily="34" charset="0"/>
                        <a:cs typeface="Times New Roman" panose="02020603050405020304" pitchFamily="18" charset="0"/>
                      </a:endParaRPr>
                    </a:p>
                  </a:txBody>
                  <a:tcPr marL="50782" marR="50782" marT="0" marB="0">
                    <a:solidFill>
                      <a:schemeClr val="bg2">
                        <a:lumMod val="90000"/>
                      </a:schemeClr>
                    </a:solidFill>
                  </a:tcPr>
                </a:tc>
                <a:tc>
                  <a:txBody>
                    <a:bodyPr/>
                    <a:lstStyle/>
                    <a:p>
                      <a:pPr algn="ctr">
                        <a:lnSpc>
                          <a:spcPct val="107000"/>
                        </a:lnSpc>
                        <a:spcAft>
                          <a:spcPts val="800"/>
                        </a:spcAft>
                      </a:pPr>
                      <a:r>
                        <a:rPr lang="en-GB" sz="1100" b="1" dirty="0">
                          <a:solidFill>
                            <a:srgbClr val="C00000"/>
                          </a:solidFill>
                          <a:effectLst/>
                          <a:latin typeface="Kinetic Letters" panose="00000500000000000000" pitchFamily="50" charset="0"/>
                          <a:ea typeface="Calibri" panose="020F0502020204030204" pitchFamily="34" charset="0"/>
                          <a:cs typeface="Times New Roman" panose="02020603050405020304" pitchFamily="18" charset="0"/>
                        </a:rPr>
                        <a:t>Late 2000’s AD</a:t>
                      </a:r>
                    </a:p>
                  </a:txBody>
                  <a:tcPr marL="50782" marR="50782" marT="0" marB="0">
                    <a:solidFill>
                      <a:schemeClr val="bg2">
                        <a:lumMod val="90000"/>
                      </a:schemeClr>
                    </a:solidFill>
                  </a:tcPr>
                </a:tc>
                <a:extLst>
                  <a:ext uri="{0D108BD9-81ED-4DB2-BD59-A6C34878D82A}">
                    <a16:rowId xmlns:a16="http://schemas.microsoft.com/office/drawing/2014/main" val="10000"/>
                  </a:ext>
                </a:extLst>
              </a:tr>
              <a:tr h="636520">
                <a:tc>
                  <a:txBody>
                    <a:bodyPr/>
                    <a:lstStyle/>
                    <a:p>
                      <a:pPr algn="ctr">
                        <a:lnSpc>
                          <a:spcPct val="107000"/>
                        </a:lnSpc>
                        <a:spcAft>
                          <a:spcPts val="800"/>
                        </a:spcAft>
                      </a:pPr>
                      <a:r>
                        <a:rPr lang="en-GB" sz="1100" dirty="0">
                          <a:effectLst/>
                          <a:latin typeface="Kinetic Letters" panose="00000500000000000000" pitchFamily="50" charset="0"/>
                          <a:ea typeface="Calibri" panose="020F0502020204030204" pitchFamily="34" charset="0"/>
                          <a:cs typeface="Times New Roman" panose="02020603050405020304" pitchFamily="18" charset="0"/>
                        </a:rPr>
                        <a:t>Tipton is recorded in the Doomsday Survey.</a:t>
                      </a:r>
                      <a:r>
                        <a:rPr lang="en-GB" sz="1100" baseline="0" dirty="0">
                          <a:effectLst/>
                          <a:latin typeface="Kinetic Letters" panose="00000500000000000000" pitchFamily="50" charset="0"/>
                          <a:ea typeface="Calibri" panose="020F0502020204030204" pitchFamily="34" charset="0"/>
                          <a:cs typeface="Times New Roman" panose="02020603050405020304" pitchFamily="18" charset="0"/>
                        </a:rPr>
                        <a:t> It is called </a:t>
                      </a:r>
                      <a:r>
                        <a:rPr lang="en-GB" sz="1100" baseline="0" dirty="0" err="1">
                          <a:effectLst/>
                          <a:latin typeface="Kinetic Letters" panose="00000500000000000000" pitchFamily="50" charset="0"/>
                          <a:ea typeface="Calibri" panose="020F0502020204030204" pitchFamily="34" charset="0"/>
                          <a:cs typeface="Times New Roman" panose="02020603050405020304" pitchFamily="18" charset="0"/>
                        </a:rPr>
                        <a:t>Tibintone</a:t>
                      </a:r>
                      <a:r>
                        <a:rPr lang="en-GB" sz="1100" baseline="0" dirty="0">
                          <a:effectLst/>
                          <a:latin typeface="Kinetic Letters" panose="00000500000000000000" pitchFamily="50" charset="0"/>
                          <a:ea typeface="Calibri" panose="020F0502020204030204" pitchFamily="34" charset="0"/>
                          <a:cs typeface="Times New Roman" panose="02020603050405020304" pitchFamily="18" charset="0"/>
                        </a:rPr>
                        <a:t>.</a:t>
                      </a:r>
                      <a:endParaRPr lang="en-GB" sz="1100" dirty="0">
                        <a:effectLst/>
                        <a:latin typeface="Kinetic Letters" panose="00000500000000000000" pitchFamily="50" charset="0"/>
                        <a:ea typeface="Calibri" panose="020F0502020204030204" pitchFamily="34" charset="0"/>
                        <a:cs typeface="Times New Roman" panose="02020603050405020304" pitchFamily="18" charset="0"/>
                      </a:endParaRPr>
                    </a:p>
                  </a:txBody>
                  <a:tcPr marL="50782" marR="50782" marT="0" marB="0">
                    <a:solidFill>
                      <a:schemeClr val="bg1"/>
                    </a:solidFill>
                  </a:tcPr>
                </a:tc>
                <a:tc>
                  <a:txBody>
                    <a:bodyPr/>
                    <a:lstStyle/>
                    <a:p>
                      <a:pPr algn="ctr">
                        <a:lnSpc>
                          <a:spcPct val="107000"/>
                        </a:lnSpc>
                        <a:spcAft>
                          <a:spcPts val="800"/>
                        </a:spcAft>
                      </a:pPr>
                      <a:r>
                        <a:rPr lang="en-GB" sz="1100" dirty="0">
                          <a:effectLst/>
                          <a:latin typeface="Kinetic Letters" panose="00000500000000000000" pitchFamily="50" charset="0"/>
                          <a:ea typeface="Calibri" panose="020F0502020204030204" pitchFamily="34" charset="0"/>
                          <a:cs typeface="Times New Roman" panose="02020603050405020304" pitchFamily="18" charset="0"/>
                        </a:rPr>
                        <a:t>The Battle of Tipton Green.</a:t>
                      </a:r>
                    </a:p>
                  </a:txBody>
                  <a:tcPr marL="50782" marR="50782" marT="0" marB="0">
                    <a:solidFill>
                      <a:schemeClr val="bg1"/>
                    </a:solidFill>
                  </a:tcPr>
                </a:tc>
                <a:tc>
                  <a:txBody>
                    <a:bodyPr/>
                    <a:lstStyle/>
                    <a:p>
                      <a:pPr algn="ctr">
                        <a:lnSpc>
                          <a:spcPct val="107000"/>
                        </a:lnSpc>
                        <a:spcAft>
                          <a:spcPts val="800"/>
                        </a:spcAft>
                      </a:pPr>
                      <a:r>
                        <a:rPr lang="en-GB" sz="1100" dirty="0">
                          <a:effectLst/>
                          <a:latin typeface="Kinetic Letters" panose="00000500000000000000" pitchFamily="50" charset="0"/>
                          <a:ea typeface="Calibri" panose="020F0502020204030204" pitchFamily="34" charset="0"/>
                          <a:cs typeface="Times New Roman" panose="02020603050405020304" pitchFamily="18" charset="0"/>
                        </a:rPr>
                        <a:t>World’s first successful steam</a:t>
                      </a:r>
                      <a:r>
                        <a:rPr lang="en-GB" sz="1100" baseline="0" dirty="0">
                          <a:effectLst/>
                          <a:latin typeface="Kinetic Letters" panose="00000500000000000000" pitchFamily="50" charset="0"/>
                          <a:ea typeface="Calibri" panose="020F0502020204030204" pitchFamily="34" charset="0"/>
                          <a:cs typeface="Times New Roman" panose="02020603050405020304" pitchFamily="18" charset="0"/>
                        </a:rPr>
                        <a:t> pumping engine was installed.</a:t>
                      </a:r>
                      <a:endParaRPr lang="en-GB" sz="1100" dirty="0">
                        <a:effectLst/>
                        <a:latin typeface="Kinetic Letters" panose="00000500000000000000" pitchFamily="50" charset="0"/>
                        <a:ea typeface="Calibri" panose="020F0502020204030204" pitchFamily="34" charset="0"/>
                        <a:cs typeface="Times New Roman" panose="02020603050405020304" pitchFamily="18" charset="0"/>
                      </a:endParaRPr>
                    </a:p>
                  </a:txBody>
                  <a:tcPr marL="50782" marR="50782" marT="0" marB="0">
                    <a:solidFill>
                      <a:schemeClr val="bg1"/>
                    </a:solidFill>
                  </a:tcPr>
                </a:tc>
                <a:tc>
                  <a:txBody>
                    <a:bodyPr/>
                    <a:lstStyle/>
                    <a:p>
                      <a:pPr algn="ctr">
                        <a:lnSpc>
                          <a:spcPct val="107000"/>
                        </a:lnSpc>
                        <a:spcAft>
                          <a:spcPts val="800"/>
                        </a:spcAft>
                      </a:pPr>
                      <a:r>
                        <a:rPr lang="en-GB" sz="1100" dirty="0">
                          <a:effectLst/>
                          <a:latin typeface="Kinetic Letters" panose="00000500000000000000" pitchFamily="50" charset="0"/>
                          <a:ea typeface="Calibri" panose="020F0502020204030204" pitchFamily="34" charset="0"/>
                          <a:cs typeface="Times New Roman" panose="02020603050405020304" pitchFamily="18" charset="0"/>
                        </a:rPr>
                        <a:t>James Watt steam pumping</a:t>
                      </a:r>
                      <a:r>
                        <a:rPr lang="en-GB" sz="1100" baseline="0" dirty="0">
                          <a:effectLst/>
                          <a:latin typeface="Kinetic Letters" panose="00000500000000000000" pitchFamily="50" charset="0"/>
                          <a:ea typeface="Calibri" panose="020F0502020204030204" pitchFamily="34" charset="0"/>
                          <a:cs typeface="Times New Roman" panose="02020603050405020304" pitchFamily="18" charset="0"/>
                        </a:rPr>
                        <a:t> engine used in </a:t>
                      </a:r>
                      <a:r>
                        <a:rPr lang="en-GB" sz="1100" baseline="0" dirty="0" err="1">
                          <a:effectLst/>
                          <a:latin typeface="Kinetic Letters" panose="00000500000000000000" pitchFamily="50" charset="0"/>
                          <a:ea typeface="Calibri" panose="020F0502020204030204" pitchFamily="34" charset="0"/>
                          <a:cs typeface="Times New Roman" panose="02020603050405020304" pitchFamily="18" charset="0"/>
                        </a:rPr>
                        <a:t>Ocker</a:t>
                      </a:r>
                      <a:r>
                        <a:rPr lang="en-GB" sz="1100" baseline="0" dirty="0">
                          <a:effectLst/>
                          <a:latin typeface="Kinetic Letters" panose="00000500000000000000" pitchFamily="50" charset="0"/>
                          <a:ea typeface="Calibri" panose="020F0502020204030204" pitchFamily="34" charset="0"/>
                          <a:cs typeface="Times New Roman" panose="02020603050405020304" pitchFamily="18" charset="0"/>
                        </a:rPr>
                        <a:t> Hill.</a:t>
                      </a:r>
                      <a:endParaRPr lang="en-GB" sz="1100" dirty="0">
                        <a:effectLst/>
                        <a:latin typeface="Kinetic Letters" panose="00000500000000000000" pitchFamily="50" charset="0"/>
                        <a:ea typeface="Calibri" panose="020F0502020204030204" pitchFamily="34" charset="0"/>
                        <a:cs typeface="Times New Roman" panose="02020603050405020304" pitchFamily="18" charset="0"/>
                      </a:endParaRPr>
                    </a:p>
                  </a:txBody>
                  <a:tcPr marL="50782" marR="50782" marT="0" marB="0">
                    <a:solidFill>
                      <a:schemeClr val="bg1"/>
                    </a:solidFill>
                  </a:tcPr>
                </a:tc>
                <a:tc>
                  <a:txBody>
                    <a:bodyPr/>
                    <a:lstStyle/>
                    <a:p>
                      <a:pPr algn="ctr">
                        <a:lnSpc>
                          <a:spcPct val="107000"/>
                        </a:lnSpc>
                        <a:spcAft>
                          <a:spcPts val="800"/>
                        </a:spcAft>
                      </a:pPr>
                      <a:r>
                        <a:rPr lang="en-GB" sz="1100" dirty="0">
                          <a:effectLst/>
                          <a:latin typeface="Kinetic Letters" panose="00000500000000000000" pitchFamily="50" charset="0"/>
                          <a:ea typeface="Calibri" panose="020F0502020204030204" pitchFamily="34" charset="0"/>
                          <a:cs typeface="Times New Roman" panose="02020603050405020304" pitchFamily="18" charset="0"/>
                        </a:rPr>
                        <a:t>Joseph Hall invented new method to make wrought iron.</a:t>
                      </a:r>
                    </a:p>
                  </a:txBody>
                  <a:tcPr marL="50782" marR="50782" marT="0" marB="0">
                    <a:solidFill>
                      <a:schemeClr val="bg1"/>
                    </a:solidFill>
                  </a:tcPr>
                </a:tc>
                <a:tc>
                  <a:txBody>
                    <a:bodyPr/>
                    <a:lstStyle/>
                    <a:p>
                      <a:pPr algn="ctr">
                        <a:lnSpc>
                          <a:spcPct val="107000"/>
                        </a:lnSpc>
                        <a:spcAft>
                          <a:spcPts val="800"/>
                        </a:spcAft>
                      </a:pPr>
                      <a:r>
                        <a:rPr lang="en-GB" sz="1100" dirty="0">
                          <a:effectLst/>
                          <a:latin typeface="Kinetic Letters" panose="00000500000000000000" pitchFamily="50" charset="0"/>
                          <a:ea typeface="Calibri" panose="020F0502020204030204" pitchFamily="34" charset="0"/>
                          <a:cs typeface="Times New Roman" panose="02020603050405020304" pitchFamily="18" charset="0"/>
                        </a:rPr>
                        <a:t>Batson</a:t>
                      </a:r>
                      <a:r>
                        <a:rPr lang="en-GB" sz="1100" baseline="0" dirty="0">
                          <a:effectLst/>
                          <a:latin typeface="Kinetic Letters" panose="00000500000000000000" pitchFamily="50" charset="0"/>
                          <a:ea typeface="Calibri" panose="020F0502020204030204" pitchFamily="34" charset="0"/>
                          <a:cs typeface="Times New Roman" panose="02020603050405020304" pitchFamily="18" charset="0"/>
                        </a:rPr>
                        <a:t> family set up a lubricant blending plant to serve local industries.</a:t>
                      </a:r>
                      <a:endParaRPr lang="en-GB" sz="1100" dirty="0">
                        <a:effectLst/>
                        <a:latin typeface="Kinetic Letters" panose="00000500000000000000" pitchFamily="50" charset="0"/>
                        <a:ea typeface="Calibri" panose="020F0502020204030204" pitchFamily="34" charset="0"/>
                        <a:cs typeface="Times New Roman" panose="02020603050405020304" pitchFamily="18" charset="0"/>
                      </a:endParaRPr>
                    </a:p>
                  </a:txBody>
                  <a:tcPr marL="50782" marR="50782" marT="0" marB="0">
                    <a:solidFill>
                      <a:schemeClr val="bg1"/>
                    </a:solidFill>
                  </a:tcPr>
                </a:tc>
                <a:tc>
                  <a:txBody>
                    <a:bodyPr/>
                    <a:lstStyle/>
                    <a:p>
                      <a:pPr algn="ctr">
                        <a:lnSpc>
                          <a:spcPct val="107000"/>
                        </a:lnSpc>
                        <a:spcAft>
                          <a:spcPts val="800"/>
                        </a:spcAft>
                      </a:pPr>
                      <a:r>
                        <a:rPr lang="en-GB" sz="1100" dirty="0">
                          <a:effectLst/>
                          <a:latin typeface="Kinetic Letters" panose="00000500000000000000" pitchFamily="50" charset="0"/>
                          <a:ea typeface="Calibri" panose="020F0502020204030204" pitchFamily="34" charset="0"/>
                          <a:cs typeface="Times New Roman" panose="02020603050405020304" pitchFamily="18" charset="0"/>
                        </a:rPr>
                        <a:t>First railway to be built through Tipton.</a:t>
                      </a:r>
                    </a:p>
                  </a:txBody>
                  <a:tcPr marL="50782" marR="50782" marT="0" marB="0">
                    <a:solidFill>
                      <a:schemeClr val="bg1"/>
                    </a:solidFill>
                  </a:tcPr>
                </a:tc>
                <a:tc>
                  <a:txBody>
                    <a:bodyPr/>
                    <a:lstStyle/>
                    <a:p>
                      <a:pPr algn="ctr">
                        <a:lnSpc>
                          <a:spcPct val="107000"/>
                        </a:lnSpc>
                        <a:spcAft>
                          <a:spcPts val="800"/>
                        </a:spcAft>
                      </a:pPr>
                      <a:r>
                        <a:rPr lang="en-GB" sz="1100" dirty="0">
                          <a:effectLst/>
                          <a:latin typeface="Kinetic Letters" panose="00000500000000000000" pitchFamily="50" charset="0"/>
                          <a:ea typeface="Calibri" panose="020F0502020204030204" pitchFamily="34" charset="0"/>
                          <a:cs typeface="Times New Roman" panose="02020603050405020304" pitchFamily="18" charset="0"/>
                        </a:rPr>
                        <a:t>Dudley Port</a:t>
                      </a:r>
                      <a:r>
                        <a:rPr lang="en-GB" sz="1100" baseline="0" dirty="0">
                          <a:effectLst/>
                          <a:latin typeface="Kinetic Letters" panose="00000500000000000000" pitchFamily="50" charset="0"/>
                          <a:ea typeface="Calibri" panose="020F0502020204030204" pitchFamily="34" charset="0"/>
                          <a:cs typeface="Times New Roman" panose="02020603050405020304" pitchFamily="18" charset="0"/>
                        </a:rPr>
                        <a:t> factory explosion.</a:t>
                      </a:r>
                    </a:p>
                    <a:p>
                      <a:pPr algn="ctr">
                        <a:lnSpc>
                          <a:spcPct val="107000"/>
                        </a:lnSpc>
                        <a:spcAft>
                          <a:spcPts val="800"/>
                        </a:spcAft>
                      </a:pPr>
                      <a:endParaRPr lang="en-GB" sz="1100" dirty="0">
                        <a:effectLst/>
                        <a:latin typeface="Kinetic Letters" panose="00000500000000000000" pitchFamily="50" charset="0"/>
                        <a:ea typeface="Calibri" panose="020F0502020204030204" pitchFamily="34" charset="0"/>
                        <a:cs typeface="Times New Roman" panose="02020603050405020304" pitchFamily="18" charset="0"/>
                      </a:endParaRPr>
                    </a:p>
                  </a:txBody>
                  <a:tcPr marL="50782" marR="50782" marT="0" marB="0">
                    <a:solidFill>
                      <a:schemeClr val="bg1"/>
                    </a:solidFill>
                  </a:tcPr>
                </a:tc>
                <a:tc>
                  <a:txBody>
                    <a:bodyPr/>
                    <a:lstStyle/>
                    <a:p>
                      <a:pPr algn="ctr">
                        <a:lnSpc>
                          <a:spcPct val="107000"/>
                        </a:lnSpc>
                        <a:spcAft>
                          <a:spcPts val="800"/>
                        </a:spcAft>
                      </a:pPr>
                      <a:r>
                        <a:rPr lang="en-GB" sz="1100" dirty="0">
                          <a:effectLst/>
                          <a:latin typeface="Kinetic Letters" panose="00000500000000000000" pitchFamily="50" charset="0"/>
                          <a:ea typeface="Calibri" panose="020F0502020204030204" pitchFamily="34" charset="0"/>
                          <a:cs typeface="Times New Roman" panose="02020603050405020304" pitchFamily="18" charset="0"/>
                        </a:rPr>
                        <a:t>Coal mining</a:t>
                      </a:r>
                      <a:r>
                        <a:rPr lang="en-GB" sz="1100" baseline="0" dirty="0">
                          <a:effectLst/>
                          <a:latin typeface="Kinetic Letters" panose="00000500000000000000" pitchFamily="50" charset="0"/>
                          <a:ea typeface="Calibri" panose="020F0502020204030204" pitchFamily="34" charset="0"/>
                          <a:cs typeface="Times New Roman" panose="02020603050405020304" pitchFamily="18" charset="0"/>
                        </a:rPr>
                        <a:t> gone and majority factories closed due to recession.</a:t>
                      </a:r>
                      <a:endParaRPr lang="en-GB" sz="1100" dirty="0">
                        <a:effectLst/>
                        <a:latin typeface="Kinetic Letters" panose="00000500000000000000" pitchFamily="50" charset="0"/>
                        <a:ea typeface="Calibri" panose="020F0502020204030204" pitchFamily="34" charset="0"/>
                        <a:cs typeface="Times New Roman" panose="02020603050405020304" pitchFamily="18" charset="0"/>
                      </a:endParaRPr>
                    </a:p>
                  </a:txBody>
                  <a:tcPr marL="50782" marR="50782" marT="0" marB="0">
                    <a:solidFill>
                      <a:schemeClr val="bg1"/>
                    </a:solidFill>
                  </a:tcPr>
                </a:tc>
                <a:tc>
                  <a:txBody>
                    <a:bodyPr/>
                    <a:lstStyle/>
                    <a:p>
                      <a:pPr algn="ctr">
                        <a:lnSpc>
                          <a:spcPct val="107000"/>
                        </a:lnSpc>
                        <a:spcAft>
                          <a:spcPts val="800"/>
                        </a:spcAft>
                      </a:pPr>
                      <a:r>
                        <a:rPr lang="en-GB" sz="1100" dirty="0">
                          <a:effectLst/>
                          <a:latin typeface="Kinetic Letters" panose="00000500000000000000" pitchFamily="50" charset="0"/>
                          <a:ea typeface="Calibri" panose="020F0502020204030204" pitchFamily="34" charset="0"/>
                          <a:cs typeface="Times New Roman" panose="02020603050405020304" pitchFamily="18" charset="0"/>
                        </a:rPr>
                        <a:t>Most large factories in Tipton had gone.</a:t>
                      </a:r>
                    </a:p>
                  </a:txBody>
                  <a:tcPr marL="50782" marR="50782" marT="0" marB="0">
                    <a:solidFill>
                      <a:schemeClr val="bg1"/>
                    </a:solidFill>
                  </a:tcPr>
                </a:tc>
                <a:extLst>
                  <a:ext uri="{0D108BD9-81ED-4DB2-BD59-A6C34878D82A}">
                    <a16:rowId xmlns:a16="http://schemas.microsoft.com/office/drawing/2014/main" val="10001"/>
                  </a:ext>
                </a:extLst>
              </a:tr>
            </a:tbl>
          </a:graphicData>
        </a:graphic>
      </p:graphicFrame>
    </p:spTree>
    <p:extLst>
      <p:ext uri="{BB962C8B-B14F-4D97-AF65-F5344CB8AC3E}">
        <p14:creationId xmlns:p14="http://schemas.microsoft.com/office/powerpoint/2010/main" val="330171911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300</TotalTime>
  <Words>523</Words>
  <Application>Microsoft Office PowerPoint</Application>
  <PresentationFormat>Widescreen</PresentationFormat>
  <Paragraphs>52</Paragraphs>
  <Slides>1</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vt:i4>
      </vt:variant>
    </vt:vector>
  </HeadingPairs>
  <TitlesOfParts>
    <vt:vector size="7" baseType="lpstr">
      <vt:lpstr>Arial</vt:lpstr>
      <vt:lpstr>Calibri</vt:lpstr>
      <vt:lpstr>Calibri Light</vt:lpstr>
      <vt:lpstr>Kinetic Letters</vt:lpstr>
      <vt:lpstr>Times New Roman</vt:lpstr>
      <vt:lpstr>Office Theme</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Lesley-Ann Blackhurst</dc:creator>
  <cp:lastModifiedBy>Elaine Poolton</cp:lastModifiedBy>
  <cp:revision>39</cp:revision>
  <dcterms:created xsi:type="dcterms:W3CDTF">2023-07-12T12:21:00Z</dcterms:created>
  <dcterms:modified xsi:type="dcterms:W3CDTF">2025-07-23T12:55:50Z</dcterms:modified>
</cp:coreProperties>
</file>