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99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98" d="100"/>
          <a:sy n="98" d="100"/>
        </p:scale>
        <p:origin x="72" y="-4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BE5D7C65-909D-427C-B1B6-74503B06A0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004E9EE3-9353-4D10-9002-6EC8720BB7F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C6035D16-7027-4716-B04F-78D24C99E1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53354-24EC-4A32-AB18-602C7A9D13A4}" type="datetimeFigureOut">
              <a:rPr lang="en-GB" smtClean="0"/>
              <a:t>05/11/2024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DE3F0B44-DBA2-4E4F-8AF1-A2728B717A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2DA93841-EAB2-47E5-A385-676FF7293B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812F5-DAB3-4D27-AB9B-32BCBE44EC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91910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51182E1E-DFF0-486E-9C06-B5185BEFB1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DD7FF6BF-2D74-4CFB-891B-88DA7AD190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3924023D-EF26-45D0-A570-1FAEE63D96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53354-24EC-4A32-AB18-602C7A9D13A4}" type="datetimeFigureOut">
              <a:rPr lang="en-GB" smtClean="0"/>
              <a:t>05/11/2024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7EF61D3B-B442-43C9-81D0-2F43F8D4A8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291ABEFE-30C5-410A-B02D-2E0C24B8AC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812F5-DAB3-4D27-AB9B-32BCBE44EC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02877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C08C990-9483-4E23-A948-42206CF6D4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A47B4247-3A77-40E8-9531-696D67B48A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4C826DC8-ACD6-4D44-A6A7-99D6E54CA4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53354-24EC-4A32-AB18-602C7A9D13A4}" type="datetimeFigureOut">
              <a:rPr lang="en-GB" smtClean="0"/>
              <a:t>05/11/2024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133C9412-0F94-45D2-979B-2C217D58A0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BDBA9DA1-5916-4E5E-8126-A166922129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812F5-DAB3-4D27-AB9B-32BCBE44EC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93809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ABC0D58C-9909-438E-B11F-13BCDCDDBA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107133A6-FDAC-4440-9839-390D511F57B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E9D13E8D-6C15-4944-9E49-FCBAFCE6F6A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3009445D-AE8A-4C86-B60F-1253BDE7B5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53354-24EC-4A32-AB18-602C7A9D13A4}" type="datetimeFigureOut">
              <a:rPr lang="en-GB" smtClean="0"/>
              <a:t>05/11/2024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45C2DFB7-E5A9-48D8-BCB0-9979D89F65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66521E7A-C627-434D-B23B-8E69EE8DF3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812F5-DAB3-4D27-AB9B-32BCBE44EC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73830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BDE43BC2-567B-4AF2-9B03-DB7D7FDBF3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C461088F-5EBC-414D-9AF7-50A74A04C9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6B9B2FA4-41F4-4A4F-93B0-6DDF4376B8B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D9750683-C2B7-4DD7-9163-7D900FF5682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08B57EAD-18C5-458E-806A-8DEAF567943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B28462F8-E75E-421E-A5DF-FBD728D44B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53354-24EC-4A32-AB18-602C7A9D13A4}" type="datetimeFigureOut">
              <a:rPr lang="en-GB" smtClean="0"/>
              <a:t>05/11/2024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EE258E35-5E0D-4052-871B-BA0D1F3FB4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2CCC832B-A148-4AE3-BC47-C62E7E38DD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812F5-DAB3-4D27-AB9B-32BCBE44EC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06324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78B0F41-FFF9-4302-ADAF-AEF277C48D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7962914A-5660-4F4F-A1FB-F53D7F73B9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53354-24EC-4A32-AB18-602C7A9D13A4}" type="datetimeFigureOut">
              <a:rPr lang="en-GB" smtClean="0"/>
              <a:t>05/11/2024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0C903193-9551-4B5E-9199-5B70826A3C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B3B1949A-2BAF-476E-A14F-13309BE44C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812F5-DAB3-4D27-AB9B-32BCBE44EC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46336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EB987578-5215-43E4-B92E-485792B5DC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53354-24EC-4A32-AB18-602C7A9D13A4}" type="datetimeFigureOut">
              <a:rPr lang="en-GB" smtClean="0"/>
              <a:t>05/11/2024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019C3584-4EE8-4A82-927B-82D079CB6E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D8E39821-B2E1-4EE1-94A4-A446352708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812F5-DAB3-4D27-AB9B-32BCBE44EC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4330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07357A0-4F3E-466D-AC98-460AA3A20C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425B100C-5F4D-4A6E-9565-BAF0C40E5E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4007CF9E-9E23-4C14-B18C-D5BE65B30C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15516070-8F53-4006-9664-394E0031D5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53354-24EC-4A32-AB18-602C7A9D13A4}" type="datetimeFigureOut">
              <a:rPr lang="en-GB" smtClean="0"/>
              <a:t>05/11/2024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F9EE2156-C501-443D-88AB-EC6DAABB77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03E3A180-4D3E-414C-9704-C757945852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812F5-DAB3-4D27-AB9B-32BCBE44EC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81875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F41512F-FE79-40E2-87DF-9B9F981A78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DD123790-CBEB-493C-B902-4FA99587B79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7BAD64B2-9248-4138-BCCE-7BF4AAD15E5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4AB111A5-9F74-4296-830D-24434927F2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53354-24EC-4A32-AB18-602C7A9D13A4}" type="datetimeFigureOut">
              <a:rPr lang="en-GB" smtClean="0"/>
              <a:t>05/11/2024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86483F06-C5D0-4307-A19F-AE2CE62D6D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08AFACA9-801B-4CB1-911E-374EEBBBBA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812F5-DAB3-4D27-AB9B-32BCBE44EC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85197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51796E73-0BEA-448A-B181-B692C2A4F9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BF2ED27C-A04C-48C1-8D07-B989064E8E6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CAC2BFE8-0D73-4999-B25D-4A41A6E19C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53354-24EC-4A32-AB18-602C7A9D13A4}" type="datetimeFigureOut">
              <a:rPr lang="en-GB" smtClean="0"/>
              <a:t>05/11/2024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40C232D9-F61F-4BBE-B16E-6F66B34C62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F7810C34-E129-4F67-90E2-93BC086D4D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812F5-DAB3-4D27-AB9B-32BCBE44EC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96904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374CD539-EC18-420D-97F7-0FEF8154C6A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9AC30703-C915-431A-8ED3-4FE90D592A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00E70333-852C-4B45-875B-F8E6574FD9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53354-24EC-4A32-AB18-602C7A9D13A4}" type="datetimeFigureOut">
              <a:rPr lang="en-GB" smtClean="0"/>
              <a:t>05/11/2024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CE1880D4-9EEE-437C-8561-9DE2998FAA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82B219DC-A6C3-4739-966D-E931D09191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812F5-DAB3-4D27-AB9B-32BCBE44EC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33824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6359BB5D-0861-4694-81B7-A740D053F8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C1881199-63DC-43EF-86E4-17CFFF4DC8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E5BF6CBD-91A2-449D-9F17-7ED469FE660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C53354-24EC-4A32-AB18-602C7A9D13A4}" type="datetimeFigureOut">
              <a:rPr lang="en-GB" smtClean="0"/>
              <a:t>05/11/2024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CBCF8BCF-B17E-405F-B31A-4144A59B41D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363F7BF1-B0A8-4245-B139-CC24D649C8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9812F5-DAB3-4D27-AB9B-32BCBE44EC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11159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EE1A1DDF-700C-4F1E-A85F-0822DE0A48DE}"/>
              </a:ext>
            </a:extLst>
          </p:cNvPr>
          <p:cNvSpPr txBox="1"/>
          <p:nvPr/>
        </p:nvSpPr>
        <p:spPr>
          <a:xfrm>
            <a:off x="1464029" y="291501"/>
            <a:ext cx="2754127" cy="476726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200" dirty="0">
                <a:solidFill>
                  <a:srgbClr val="C00000"/>
                </a:solidFill>
                <a:latin typeface="Kinetic Letters" panose="00000500000000000000" pitchFamily="50" charset="0"/>
              </a:rPr>
              <a:t>History Knowledge Organiser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F808095B-957D-4F8F-B3FC-472846767FEF}"/>
              </a:ext>
            </a:extLst>
          </p:cNvPr>
          <p:cNvSpPr txBox="1"/>
          <p:nvPr/>
        </p:nvSpPr>
        <p:spPr>
          <a:xfrm>
            <a:off x="4249625" y="263402"/>
            <a:ext cx="2676359" cy="510778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C00000"/>
                </a:solidFill>
                <a:latin typeface="Kinetic Letters" panose="00000500000000000000" pitchFamily="50" charset="0"/>
              </a:rPr>
              <a:t>Year 1</a:t>
            </a:r>
            <a:r>
              <a:rPr lang="en-GB" sz="2400" dirty="0" smtClean="0">
                <a:solidFill>
                  <a:srgbClr val="C00000"/>
                </a:solidFill>
                <a:latin typeface="Kinetic Letters" panose="00000500000000000000" pitchFamily="50" charset="0"/>
              </a:rPr>
              <a:t>– </a:t>
            </a:r>
            <a:r>
              <a:rPr lang="en-GB" sz="2400" dirty="0">
                <a:solidFill>
                  <a:srgbClr val="C00000"/>
                </a:solidFill>
                <a:latin typeface="Kinetic Letters" panose="00000500000000000000" pitchFamily="50" charset="0"/>
              </a:rPr>
              <a:t>Autumn Term </a:t>
            </a:r>
            <a:r>
              <a:rPr lang="en-GB" sz="2400" dirty="0" smtClean="0">
                <a:solidFill>
                  <a:srgbClr val="C00000"/>
                </a:solidFill>
                <a:latin typeface="Kinetic Letters" panose="00000500000000000000" pitchFamily="50" charset="0"/>
              </a:rPr>
              <a:t>2</a:t>
            </a:r>
            <a:endParaRPr lang="en-GB" sz="2400" dirty="0">
              <a:solidFill>
                <a:srgbClr val="C00000"/>
              </a:solidFill>
              <a:latin typeface="Kinetic Letters" panose="00000500000000000000" pitchFamily="50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0FC0D41D-F785-4C0C-AADA-67D30D5865BC}"/>
              </a:ext>
            </a:extLst>
          </p:cNvPr>
          <p:cNvSpPr txBox="1"/>
          <p:nvPr/>
        </p:nvSpPr>
        <p:spPr>
          <a:xfrm>
            <a:off x="7208163" y="229350"/>
            <a:ext cx="4613945" cy="578882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rgbClr val="C00000"/>
                </a:solidFill>
                <a:latin typeface="Kinetic Letters" panose="00000500000000000000" pitchFamily="50" charset="0"/>
              </a:rPr>
              <a:t>How has schools changed over time?</a:t>
            </a:r>
            <a:endParaRPr lang="en-GB" sz="3600" dirty="0">
              <a:solidFill>
                <a:srgbClr val="C00000"/>
              </a:solidFill>
              <a:latin typeface="Kinetic Letters" panose="00000500000000000000" pitchFamily="50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CA52E88C-3983-4CF2-A9D2-22D3CF9AA145}"/>
              </a:ext>
            </a:extLst>
          </p:cNvPr>
          <p:cNvSpPr txBox="1"/>
          <p:nvPr/>
        </p:nvSpPr>
        <p:spPr>
          <a:xfrm>
            <a:off x="7442574" y="1024293"/>
            <a:ext cx="4507826" cy="1464231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/>
            <a:r>
              <a:rPr lang="en-GB" sz="1600" b="1" dirty="0">
                <a:solidFill>
                  <a:srgbClr val="000000"/>
                </a:solidFill>
                <a:latin typeface="Kinetic Letters" panose="00000500000000000000" pitchFamily="50" charset="0"/>
              </a:rPr>
              <a:t>We will be learning all about </a:t>
            </a:r>
            <a:r>
              <a:rPr lang="en-GB" sz="1600" b="1" dirty="0" smtClean="0">
                <a:solidFill>
                  <a:srgbClr val="000000"/>
                </a:solidFill>
                <a:latin typeface="Kinetic Letters" panose="00000500000000000000" pitchFamily="50" charset="0"/>
              </a:rPr>
              <a:t>our school and what has changed over time. We </a:t>
            </a:r>
            <a:r>
              <a:rPr lang="en-GB" sz="1600" b="1" dirty="0">
                <a:solidFill>
                  <a:srgbClr val="000000"/>
                </a:solidFill>
                <a:latin typeface="Kinetic Letters" panose="00000500000000000000" pitchFamily="50" charset="0"/>
              </a:rPr>
              <a:t>will be </a:t>
            </a:r>
            <a:r>
              <a:rPr lang="en-GB" sz="1600" b="1" dirty="0" smtClean="0">
                <a:solidFill>
                  <a:srgbClr val="000000"/>
                </a:solidFill>
                <a:latin typeface="Kinetic Letters" panose="00000500000000000000" pitchFamily="50" charset="0"/>
              </a:rPr>
              <a:t>looking at when our school was built and how it has developed over the years. Using a timeline, we will add events from past and present then compare old and new </a:t>
            </a:r>
            <a:r>
              <a:rPr lang="en-GB" sz="1600" b="1" dirty="0">
                <a:solidFill>
                  <a:srgbClr val="000000"/>
                </a:solidFill>
                <a:latin typeface="Kinetic Letters" panose="00000500000000000000" pitchFamily="50" charset="0"/>
              </a:rPr>
              <a:t>t</a:t>
            </a:r>
            <a:r>
              <a:rPr lang="en-GB" sz="1600" b="1" dirty="0" smtClean="0">
                <a:solidFill>
                  <a:srgbClr val="000000"/>
                </a:solidFill>
                <a:latin typeface="Kinetic Letters" panose="00000500000000000000" pitchFamily="50" charset="0"/>
              </a:rPr>
              <a:t>hings that have changed in school.</a:t>
            </a:r>
            <a:endParaRPr lang="en-GB" sz="1600" b="1" dirty="0">
              <a:solidFill>
                <a:srgbClr val="000000"/>
              </a:solidFill>
              <a:latin typeface="Kinetic Letters" panose="00000500000000000000" pitchFamily="50" charset="0"/>
            </a:endParaRPr>
          </a:p>
        </p:txBody>
      </p:sp>
      <p:graphicFrame>
        <p:nvGraphicFramePr>
          <p:cNvPr id="23" name="Table 22">
            <a:extLst>
              <a:ext uri="{FF2B5EF4-FFF2-40B4-BE49-F238E27FC236}">
                <a16:creationId xmlns="" xmlns:a16="http://schemas.microsoft.com/office/drawing/2014/main" id="{F267BFCC-FFFF-4930-9274-2A034725636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7946000"/>
              </p:ext>
            </p:extLst>
          </p:nvPr>
        </p:nvGraphicFramePr>
        <p:xfrm>
          <a:off x="128590" y="2575851"/>
          <a:ext cx="2815493" cy="4266707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815493">
                  <a:extLst>
                    <a:ext uri="{9D8B030D-6E8A-4147-A177-3AD203B41FA5}">
                      <a16:colId xmlns="" xmlns:a16="http://schemas.microsoft.com/office/drawing/2014/main" val="3812716163"/>
                    </a:ext>
                  </a:extLst>
                </a:gridCol>
              </a:tblGrid>
              <a:tr h="365267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solidFill>
                            <a:schemeClr val="tx1"/>
                          </a:solidFill>
                          <a:latin typeface="Kinetic Letters" panose="00000500000000000000" pitchFamily="50" charset="0"/>
                        </a:rPr>
                        <a:t>New skills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685995042"/>
                  </a:ext>
                </a:extLst>
              </a:tr>
              <a:tr h="3188959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 smtClean="0">
                          <a:solidFill>
                            <a:schemeClr val="dk1"/>
                          </a:solidFill>
                          <a:latin typeface="Kinetic Letters" panose="00000500000000000000" pitchFamily="50" charset="0"/>
                          <a:ea typeface="+mn-ea"/>
                          <a:cs typeface="+mn-cs"/>
                        </a:rPr>
                        <a:t>Sequence some events or 2 related  objects in order of time.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 smtClean="0">
                          <a:solidFill>
                            <a:schemeClr val="dk1"/>
                          </a:solidFill>
                          <a:latin typeface="Kinetic Letters" panose="00000500000000000000" pitchFamily="50" charset="0"/>
                          <a:ea typeface="+mn-ea"/>
                          <a:cs typeface="+mn-cs"/>
                        </a:rPr>
                        <a:t>Use words and phrases: old, new, now, then, yesterday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 smtClean="0">
                          <a:solidFill>
                            <a:schemeClr val="dk1"/>
                          </a:solidFill>
                          <a:latin typeface="Kinetic Letters" panose="00000500000000000000" pitchFamily="50" charset="0"/>
                          <a:ea typeface="+mn-ea"/>
                          <a:cs typeface="+mn-cs"/>
                        </a:rPr>
                        <a:t>Tell the difference between past and present in their own lives and other people lives.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 smtClean="0">
                          <a:solidFill>
                            <a:schemeClr val="dk1"/>
                          </a:solidFill>
                          <a:latin typeface="Kinetic Letters" panose="00000500000000000000" pitchFamily="50" charset="0"/>
                          <a:ea typeface="+mn-ea"/>
                          <a:cs typeface="+mn-cs"/>
                        </a:rPr>
                        <a:t>Listen to eye-witness accounts from </a:t>
                      </a:r>
                      <a:br>
                        <a:rPr lang="en-GB" sz="1600" kern="1200" dirty="0" smtClean="0">
                          <a:solidFill>
                            <a:schemeClr val="dk1"/>
                          </a:solidFill>
                          <a:latin typeface="Kinetic Letters" panose="00000500000000000000" pitchFamily="50" charset="0"/>
                          <a:ea typeface="+mn-ea"/>
                          <a:cs typeface="+mn-cs"/>
                        </a:rPr>
                      </a:br>
                      <a:r>
                        <a:rPr lang="en-GB" sz="1600" kern="1200" dirty="0" smtClean="0">
                          <a:solidFill>
                            <a:schemeClr val="dk1"/>
                          </a:solidFill>
                          <a:latin typeface="Kinetic Letters" panose="00000500000000000000" pitchFamily="50" charset="0"/>
                          <a:ea typeface="+mn-ea"/>
                          <a:cs typeface="+mn-cs"/>
                        </a:rPr>
                        <a:t>grandparents.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 smtClean="0">
                          <a:solidFill>
                            <a:schemeClr val="dk1"/>
                          </a:solidFill>
                          <a:latin typeface="Kinetic Letters" panose="00000500000000000000" pitchFamily="50" charset="0"/>
                          <a:ea typeface="+mn-ea"/>
                          <a:cs typeface="+mn-cs"/>
                        </a:rPr>
                        <a:t>Begin to suggest why something might be </a:t>
                      </a:r>
                      <a:br>
                        <a:rPr lang="en-GB" sz="1600" kern="1200" dirty="0" smtClean="0">
                          <a:solidFill>
                            <a:schemeClr val="dk1"/>
                          </a:solidFill>
                          <a:latin typeface="Kinetic Letters" panose="00000500000000000000" pitchFamily="50" charset="0"/>
                          <a:ea typeface="+mn-ea"/>
                          <a:cs typeface="+mn-cs"/>
                        </a:rPr>
                      </a:br>
                      <a:r>
                        <a:rPr lang="en-GB" sz="1600" kern="1200" dirty="0" smtClean="0">
                          <a:solidFill>
                            <a:schemeClr val="dk1"/>
                          </a:solidFill>
                          <a:latin typeface="Kinetic Letters" panose="00000500000000000000" pitchFamily="50" charset="0"/>
                          <a:ea typeface="+mn-ea"/>
                          <a:cs typeface="+mn-cs"/>
                        </a:rPr>
                        <a:t>different.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 smtClean="0">
                          <a:solidFill>
                            <a:schemeClr val="dk1"/>
                          </a:solidFill>
                          <a:latin typeface="Kinetic Letters" panose="00000500000000000000" pitchFamily="50" charset="0"/>
                          <a:ea typeface="+mn-ea"/>
                          <a:cs typeface="+mn-cs"/>
                        </a:rPr>
                        <a:t>Begin to identify some details from the past from pictures.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 smtClean="0">
                          <a:solidFill>
                            <a:schemeClr val="dk1"/>
                          </a:solidFill>
                          <a:latin typeface="Kinetic Letters" panose="00000500000000000000" pitchFamily="50" charset="0"/>
                          <a:ea typeface="+mn-ea"/>
                          <a:cs typeface="+mn-cs"/>
                        </a:rPr>
                        <a:t>Show knowledge and understanding about the past in different ways.</a:t>
                      </a:r>
                    </a:p>
                    <a:p>
                      <a:endParaRPr lang="en-GB" sz="1600" kern="1200" dirty="0">
                        <a:solidFill>
                          <a:schemeClr val="dk1"/>
                        </a:solidFill>
                        <a:latin typeface="Kinetic Letters" panose="00000500000000000000" pitchFamily="50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967343975"/>
                  </a:ext>
                </a:extLst>
              </a:tr>
            </a:tbl>
          </a:graphicData>
        </a:graphic>
      </p:graphicFrame>
      <p:pic>
        <p:nvPicPr>
          <p:cNvPr id="6" name="Picture 5">
            <a:extLst>
              <a:ext uri="{FF2B5EF4-FFF2-40B4-BE49-F238E27FC236}">
                <a16:creationId xmlns="" xmlns:a16="http://schemas.microsoft.com/office/drawing/2014/main" id="{C71970D0-52B7-4818-B77D-68E9A762467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329" y="60576"/>
            <a:ext cx="863232" cy="863232"/>
          </a:xfrm>
          <a:prstGeom prst="rect">
            <a:avLst/>
          </a:prstGeom>
        </p:spPr>
      </p:pic>
      <p:graphicFrame>
        <p:nvGraphicFramePr>
          <p:cNvPr id="13" name="Table 12">
            <a:extLst>
              <a:ext uri="{FF2B5EF4-FFF2-40B4-BE49-F238E27FC236}">
                <a16:creationId xmlns="" xmlns:a16="http://schemas.microsoft.com/office/drawing/2014/main" id="{010D8164-1DA9-475E-955D-30B84125B09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6557963"/>
              </p:ext>
            </p:extLst>
          </p:nvPr>
        </p:nvGraphicFramePr>
        <p:xfrm>
          <a:off x="3046914" y="2584336"/>
          <a:ext cx="3267172" cy="219456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267172">
                  <a:extLst>
                    <a:ext uri="{9D8B030D-6E8A-4147-A177-3AD203B41FA5}">
                      <a16:colId xmlns="" xmlns:a16="http://schemas.microsoft.com/office/drawing/2014/main" val="3290826659"/>
                    </a:ext>
                  </a:extLst>
                </a:gridCol>
              </a:tblGrid>
              <a:tr h="119943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Kinetic Letters" panose="00000500000000000000" pitchFamily="50" charset="0"/>
                        </a:rPr>
                        <a:t>Tier </a:t>
                      </a:r>
                      <a:r>
                        <a:rPr lang="en-GB" sz="1200" dirty="0" smtClean="0">
                          <a:latin typeface="Kinetic Letters" panose="00000500000000000000" pitchFamily="50" charset="0"/>
                        </a:rPr>
                        <a:t>2 </a:t>
                      </a:r>
                      <a:r>
                        <a:rPr lang="en-GB" sz="1200" dirty="0">
                          <a:latin typeface="Kinetic Letters" panose="00000500000000000000" pitchFamily="50" charset="0"/>
                        </a:rPr>
                        <a:t>Vocabulary</a:t>
                      </a:r>
                      <a:endParaRPr lang="en-GB" sz="1200" dirty="0">
                        <a:solidFill>
                          <a:schemeClr val="tx1"/>
                        </a:solidFill>
                        <a:latin typeface="Kinetic Letters" panose="00000500000000000000" pitchFamily="50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63538038"/>
                  </a:ext>
                </a:extLst>
              </a:tr>
              <a:tr h="19990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 smtClean="0">
                          <a:solidFill>
                            <a:schemeClr val="tx1"/>
                          </a:solidFill>
                          <a:latin typeface="Kinetic Letters" panose="00000500000000000000" pitchFamily="50" charset="0"/>
                        </a:rPr>
                        <a:t>Then – Something to follow of from</a:t>
                      </a:r>
                      <a:endParaRPr lang="en-GB" sz="1200" dirty="0">
                        <a:solidFill>
                          <a:schemeClr val="tx1"/>
                        </a:solidFill>
                        <a:latin typeface="Kinetic Letters" panose="00000500000000000000" pitchFamily="50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076419130"/>
                  </a:ext>
                </a:extLst>
              </a:tr>
              <a:tr h="19990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 smtClean="0">
                          <a:solidFill>
                            <a:schemeClr val="tx1"/>
                          </a:solidFill>
                          <a:latin typeface="Kinetic Letters" panose="00000500000000000000" pitchFamily="50" charset="0"/>
                        </a:rPr>
                        <a:t>Now- Something</a:t>
                      </a:r>
                      <a:r>
                        <a:rPr lang="en-GB" sz="1200" b="1" baseline="0" dirty="0" smtClean="0">
                          <a:solidFill>
                            <a:schemeClr val="tx1"/>
                          </a:solidFill>
                          <a:latin typeface="Kinetic Letters" panose="00000500000000000000" pitchFamily="50" charset="0"/>
                        </a:rPr>
                        <a:t> happening immediately</a:t>
                      </a:r>
                      <a:endParaRPr lang="en-GB" sz="1200" b="1" u="sng" dirty="0">
                        <a:solidFill>
                          <a:schemeClr val="tx1"/>
                        </a:solidFill>
                        <a:latin typeface="Kinetic Letters" panose="00000500000000000000" pitchFamily="50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88508134"/>
                  </a:ext>
                </a:extLst>
              </a:tr>
              <a:tr h="11994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kern="1200" dirty="0" smtClean="0">
                          <a:solidFill>
                            <a:schemeClr val="tx1"/>
                          </a:solidFill>
                          <a:latin typeface="Kinetic Letters" panose="00000500000000000000" pitchFamily="50" charset="0"/>
                          <a:ea typeface="+mn-ea"/>
                          <a:cs typeface="+mn-cs"/>
                        </a:rPr>
                        <a:t>Present- Happening at the time</a:t>
                      </a:r>
                      <a:endParaRPr lang="en-GB" sz="1200" kern="1200" dirty="0">
                        <a:solidFill>
                          <a:schemeClr val="tx1"/>
                        </a:solidFill>
                        <a:latin typeface="Kinetic Letters" panose="00000500000000000000" pitchFamily="50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686956647"/>
                  </a:ext>
                </a:extLst>
              </a:tr>
              <a:tr h="18539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tx1"/>
                          </a:solidFill>
                          <a:latin typeface="Kinetic Letters" panose="00000500000000000000" pitchFamily="50" charset="0"/>
                          <a:ea typeface="+mn-ea"/>
                          <a:cs typeface="+mn-cs"/>
                        </a:rPr>
                        <a:t>Past-</a:t>
                      </a:r>
                      <a:r>
                        <a:rPr lang="en-GB" sz="1200" kern="1200" baseline="0" dirty="0" smtClean="0">
                          <a:solidFill>
                            <a:schemeClr val="tx1"/>
                          </a:solidFill>
                          <a:latin typeface="Kinetic Letters" panose="00000500000000000000" pitchFamily="50" charset="0"/>
                          <a:ea typeface="+mn-ea"/>
                          <a:cs typeface="+mn-cs"/>
                        </a:rPr>
                        <a:t> Something that has already happened </a:t>
                      </a:r>
                      <a:endParaRPr lang="en-GB" sz="1200" kern="1200" dirty="0">
                        <a:solidFill>
                          <a:schemeClr val="tx1"/>
                        </a:solidFill>
                        <a:latin typeface="Kinetic Letters" panose="00000500000000000000" pitchFamily="50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050090683"/>
                  </a:ext>
                </a:extLst>
              </a:tr>
              <a:tr h="19990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>
                          <a:solidFill>
                            <a:schemeClr val="tx1"/>
                          </a:solidFill>
                          <a:latin typeface="Kinetic Letters" panose="00000500000000000000" pitchFamily="50" charset="0"/>
                        </a:rPr>
                        <a:t>Change- To</a:t>
                      </a:r>
                      <a:r>
                        <a:rPr lang="en-GB" sz="1200" baseline="0" dirty="0" smtClean="0">
                          <a:solidFill>
                            <a:schemeClr val="tx1"/>
                          </a:solidFill>
                          <a:latin typeface="Kinetic Letters" panose="00000500000000000000" pitchFamily="50" charset="0"/>
                        </a:rPr>
                        <a:t> become different</a:t>
                      </a:r>
                      <a:endParaRPr lang="en-GB" sz="1200" dirty="0">
                        <a:solidFill>
                          <a:schemeClr val="tx1"/>
                        </a:solidFill>
                        <a:latin typeface="Kinetic Letters" panose="00000500000000000000" pitchFamily="50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119034794"/>
                  </a:ext>
                </a:extLst>
              </a:tr>
              <a:tr h="12411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tx1"/>
                          </a:solidFill>
                          <a:latin typeface="Kinetic Letters" panose="00000500000000000000" pitchFamily="50" charset="0"/>
                          <a:ea typeface="+mn-ea"/>
                          <a:cs typeface="+mn-cs"/>
                        </a:rPr>
                        <a:t>New-</a:t>
                      </a:r>
                      <a:r>
                        <a:rPr lang="en-GB" sz="1200" kern="1200" baseline="0" dirty="0" smtClean="0">
                          <a:solidFill>
                            <a:schemeClr val="tx1"/>
                          </a:solidFill>
                          <a:latin typeface="Kinetic Letters" panose="00000500000000000000" pitchFamily="50" charset="0"/>
                          <a:ea typeface="+mn-ea"/>
                          <a:cs typeface="+mn-cs"/>
                        </a:rPr>
                        <a:t> Not been used or has recently arrived</a:t>
                      </a:r>
                      <a:endParaRPr lang="en-GB" sz="1200" kern="1200" dirty="0">
                        <a:solidFill>
                          <a:schemeClr val="tx1"/>
                        </a:solidFill>
                        <a:latin typeface="Kinetic Letters" panose="00000500000000000000" pitchFamily="50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65969513"/>
                  </a:ext>
                </a:extLst>
              </a:tr>
              <a:tr h="19990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u="none" dirty="0" smtClean="0">
                          <a:solidFill>
                            <a:schemeClr val="tx1"/>
                          </a:solidFill>
                          <a:latin typeface="Kinetic Letters" panose="00000500000000000000" pitchFamily="50" charset="0"/>
                        </a:rPr>
                        <a:t>Old</a:t>
                      </a:r>
                      <a:r>
                        <a:rPr lang="en-GB" sz="1200" b="1" u="none" baseline="0" dirty="0" smtClean="0">
                          <a:solidFill>
                            <a:schemeClr val="tx1"/>
                          </a:solidFill>
                          <a:latin typeface="Kinetic Letters" panose="00000500000000000000" pitchFamily="50" charset="0"/>
                        </a:rPr>
                        <a:t>- Having existed for many years</a:t>
                      </a:r>
                      <a:endParaRPr lang="en-GB" sz="1200" b="1" u="sng" dirty="0">
                        <a:solidFill>
                          <a:schemeClr val="tx1"/>
                        </a:solidFill>
                        <a:latin typeface="Kinetic Letters" panose="00000500000000000000" pitchFamily="50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490360332"/>
                  </a:ext>
                </a:extLst>
              </a:tr>
            </a:tbl>
          </a:graphicData>
        </a:graphic>
      </p:graphicFrame>
      <p:graphicFrame>
        <p:nvGraphicFramePr>
          <p:cNvPr id="18" name="Table 17">
            <a:extLst>
              <a:ext uri="{FF2B5EF4-FFF2-40B4-BE49-F238E27FC236}">
                <a16:creationId xmlns="" xmlns:a16="http://schemas.microsoft.com/office/drawing/2014/main" id="{4623ED48-FFFA-416E-9B64-78A82519125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1243255"/>
              </p:ext>
            </p:extLst>
          </p:nvPr>
        </p:nvGraphicFramePr>
        <p:xfrm>
          <a:off x="128590" y="970188"/>
          <a:ext cx="7242296" cy="1506347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399171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391221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446869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1446869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1558166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</a:tblGrid>
              <a:tr h="141992">
                <a:tc gridSpan="5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1" dirty="0">
                          <a:effectLst/>
                          <a:latin typeface="Kinetic Letters" panose="00000500000000000000" pitchFamily="50" charset="0"/>
                        </a:rPr>
                        <a:t>Key Events Timeline</a:t>
                      </a:r>
                      <a:endParaRPr lang="en-GB" sz="1100" b="1" dirty="0">
                        <a:effectLst/>
                        <a:latin typeface="Kinetic Letters" panose="00000500000000000000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82" marR="50782" marT="0" marB="0"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66296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Kinetic Letters" panose="00000500000000000000" pitchFamily="50" charset="0"/>
                        </a:rPr>
                        <a:t> 1974</a:t>
                      </a:r>
                      <a:endParaRPr lang="en-GB" sz="2000" dirty="0">
                        <a:latin typeface="Kinetic Letters" panose="00000500000000000000" pitchFamily="50" charset="0"/>
                      </a:endParaRPr>
                    </a:p>
                  </a:txBody>
                  <a:tcPr marL="50782" marR="50782" marT="0" marB="0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Kinetic Letters" panose="00000500000000000000" pitchFamily="50" charset="0"/>
                        </a:rPr>
                        <a:t>2010</a:t>
                      </a:r>
                      <a:endParaRPr lang="en-GB" sz="2000" dirty="0">
                        <a:latin typeface="Kinetic Letters" panose="00000500000000000000" pitchFamily="50" charset="0"/>
                      </a:endParaRPr>
                    </a:p>
                  </a:txBody>
                  <a:tcPr marL="50782" marR="50782" marT="0" marB="0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Kinetic Letters" panose="00000500000000000000" pitchFamily="50" charset="0"/>
                        </a:rPr>
                        <a:t> 2011</a:t>
                      </a:r>
                      <a:endParaRPr lang="en-GB" sz="2000" dirty="0">
                        <a:latin typeface="Kinetic Letters" panose="00000500000000000000" pitchFamily="50" charset="0"/>
                      </a:endParaRPr>
                    </a:p>
                  </a:txBody>
                  <a:tcPr marL="50782" marR="50782" marT="0" marB="0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Kinetic Letters" panose="00000500000000000000" pitchFamily="50" charset="0"/>
                        </a:rPr>
                        <a:t>2012</a:t>
                      </a:r>
                      <a:endParaRPr lang="en-GB" sz="2000" dirty="0">
                        <a:latin typeface="Kinetic Letters" panose="00000500000000000000" pitchFamily="50" charset="0"/>
                      </a:endParaRPr>
                    </a:p>
                  </a:txBody>
                  <a:tcPr marL="50782" marR="50782" marT="0" marB="0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Kinetic Letters" panose="00000500000000000000" pitchFamily="50" charset="0"/>
                        </a:rPr>
                        <a:t> 2017</a:t>
                      </a:r>
                      <a:endParaRPr lang="en-GB" sz="2000" dirty="0">
                        <a:latin typeface="Kinetic Letters" panose="00000500000000000000" pitchFamily="50" charset="0"/>
                      </a:endParaRPr>
                    </a:p>
                  </a:txBody>
                  <a:tcPr marL="50782" marR="50782" marT="0" marB="0"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971677">
                <a:tc>
                  <a:txBody>
                    <a:bodyPr/>
                    <a:lstStyle/>
                    <a:p>
                      <a:r>
                        <a:rPr lang="en-GB" sz="2000" dirty="0" smtClean="0">
                          <a:latin typeface="Kinetic Letters" panose="00000500000000000000" pitchFamily="50" charset="0"/>
                        </a:rPr>
                        <a:t>School was built.</a:t>
                      </a:r>
                      <a:endParaRPr lang="en-GB" sz="2000" dirty="0">
                        <a:latin typeface="Kinetic Letters" panose="00000500000000000000" pitchFamily="50" charset="0"/>
                      </a:endParaRPr>
                    </a:p>
                  </a:txBody>
                  <a:tcPr marL="50782" marR="50782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dirty="0" smtClean="0">
                          <a:latin typeface="Kinetic Letters" panose="00000500000000000000" pitchFamily="50" charset="0"/>
                        </a:rPr>
                        <a:t>Reception classes were made bigger.</a:t>
                      </a:r>
                      <a:endParaRPr lang="en-GB" sz="2000" dirty="0">
                        <a:latin typeface="Kinetic Letters" panose="00000500000000000000" pitchFamily="50" charset="0"/>
                      </a:endParaRPr>
                    </a:p>
                  </a:txBody>
                  <a:tcPr marL="50782" marR="50782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dirty="0" smtClean="0">
                          <a:latin typeface="Kinetic Letters" panose="00000500000000000000" pitchFamily="50" charset="0"/>
                        </a:rPr>
                        <a:t>School now</a:t>
                      </a:r>
                      <a:r>
                        <a:rPr lang="en-GB" sz="2000" baseline="0" dirty="0" smtClean="0">
                          <a:latin typeface="Kinetic Letters" panose="00000500000000000000" pitchFamily="50" charset="0"/>
                        </a:rPr>
                        <a:t> has 2 halls not just one.</a:t>
                      </a:r>
                      <a:endParaRPr lang="en-GB" sz="2000" dirty="0">
                        <a:latin typeface="Kinetic Letters" panose="00000500000000000000" pitchFamily="50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dirty="0" smtClean="0">
                          <a:latin typeface="Kinetic Letters" panose="00000500000000000000" pitchFamily="50" charset="0"/>
                        </a:rPr>
                        <a:t>A computer</a:t>
                      </a:r>
                      <a:r>
                        <a:rPr lang="en-GB" sz="2000" baseline="0" dirty="0" smtClean="0">
                          <a:latin typeface="Kinetic Letters" panose="00000500000000000000" pitchFamily="50" charset="0"/>
                        </a:rPr>
                        <a:t> suite was added.</a:t>
                      </a:r>
                      <a:endParaRPr lang="en-GB" sz="2000" dirty="0">
                        <a:latin typeface="Kinetic Letters" panose="00000500000000000000" pitchFamily="50" charset="0"/>
                      </a:endParaRPr>
                    </a:p>
                  </a:txBody>
                  <a:tcPr marL="50782" marR="50782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dirty="0" smtClean="0">
                          <a:latin typeface="Kinetic Letters" panose="00000500000000000000" pitchFamily="50" charset="0"/>
                        </a:rPr>
                        <a:t>The </a:t>
                      </a:r>
                      <a:r>
                        <a:rPr lang="en-GB" sz="2000" dirty="0" err="1" smtClean="0">
                          <a:latin typeface="Kinetic Letters" panose="00000500000000000000" pitchFamily="50" charset="0"/>
                        </a:rPr>
                        <a:t>Muga</a:t>
                      </a:r>
                      <a:r>
                        <a:rPr lang="en-GB" sz="2000" dirty="0" smtClean="0">
                          <a:latin typeface="Kinetic Letters" panose="00000500000000000000" pitchFamily="50" charset="0"/>
                        </a:rPr>
                        <a:t> was built.</a:t>
                      </a:r>
                      <a:endParaRPr lang="en-GB" sz="2000" dirty="0">
                        <a:latin typeface="Kinetic Letters" panose="00000500000000000000" pitchFamily="50" charset="0"/>
                      </a:endParaRPr>
                    </a:p>
                  </a:txBody>
                  <a:tcPr marL="50782" marR="50782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20" name="Picture 8" descr="Changing Technologies in Classrooms - Reading Kingdom Blo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1067" y="2798570"/>
            <a:ext cx="2555699" cy="1696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4"/>
          <a:srcRect l="26944" t="15625" r="26574" b="22314"/>
          <a:stretch/>
        </p:blipFill>
        <p:spPr>
          <a:xfrm>
            <a:off x="9310728" y="2554387"/>
            <a:ext cx="2511380" cy="1717899"/>
          </a:xfrm>
          <a:prstGeom prst="rect">
            <a:avLst/>
          </a:prstGeom>
        </p:spPr>
      </p:pic>
      <p:pic>
        <p:nvPicPr>
          <p:cNvPr id="22" name="Picture 10" descr="Old School Vs New School Stock Illustrations – 40 Old School Vs New School  Stock Illustrations, Vectors &amp;amp; Clipart - Dreamstime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0389" y="4709204"/>
            <a:ext cx="2406029" cy="1603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4" name="Table 23">
            <a:extLst>
              <a:ext uri="{FF2B5EF4-FFF2-40B4-BE49-F238E27FC236}">
                <a16:creationId xmlns="" xmlns:a16="http://schemas.microsoft.com/office/drawing/2014/main" id="{010D8164-1DA9-475E-955D-30B84125B09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8790452"/>
              </p:ext>
            </p:extLst>
          </p:nvPr>
        </p:nvGraphicFramePr>
        <p:xfrm>
          <a:off x="3013853" y="4833758"/>
          <a:ext cx="3267172" cy="2008799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267172">
                  <a:extLst>
                    <a:ext uri="{9D8B030D-6E8A-4147-A177-3AD203B41FA5}">
                      <a16:colId xmlns="" xmlns:a16="http://schemas.microsoft.com/office/drawing/2014/main" val="3290826659"/>
                    </a:ext>
                  </a:extLst>
                </a:gridCol>
              </a:tblGrid>
              <a:tr h="301320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Kinetic Letters" panose="00000500000000000000" pitchFamily="50" charset="0"/>
                        </a:rPr>
                        <a:t>Tier </a:t>
                      </a:r>
                      <a:r>
                        <a:rPr lang="en-GB" sz="1200" dirty="0" smtClean="0">
                          <a:latin typeface="Kinetic Letters" panose="00000500000000000000" pitchFamily="50" charset="0"/>
                        </a:rPr>
                        <a:t>3 </a:t>
                      </a:r>
                      <a:r>
                        <a:rPr lang="en-GB" sz="1200" dirty="0">
                          <a:latin typeface="Kinetic Letters" panose="00000500000000000000" pitchFamily="50" charset="0"/>
                        </a:rPr>
                        <a:t>Vocabulary</a:t>
                      </a:r>
                      <a:endParaRPr lang="en-GB" sz="1200" dirty="0">
                        <a:solidFill>
                          <a:schemeClr val="tx1"/>
                        </a:solidFill>
                        <a:latin typeface="Kinetic Letters" panose="00000500000000000000" pitchFamily="50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63538038"/>
                  </a:ext>
                </a:extLst>
              </a:tr>
              <a:tr h="30132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 smtClean="0">
                          <a:solidFill>
                            <a:schemeClr val="tx1"/>
                          </a:solidFill>
                          <a:latin typeface="Kinetic Letters" panose="00000500000000000000" pitchFamily="50" charset="0"/>
                        </a:rPr>
                        <a:t>Similarities- Things that may</a:t>
                      </a:r>
                      <a:r>
                        <a:rPr lang="en-GB" sz="1200" b="1" baseline="0" dirty="0" smtClean="0">
                          <a:solidFill>
                            <a:schemeClr val="tx1"/>
                          </a:solidFill>
                          <a:latin typeface="Kinetic Letters" panose="00000500000000000000" pitchFamily="50" charset="0"/>
                        </a:rPr>
                        <a:t> be the same in given ways</a:t>
                      </a:r>
                      <a:endParaRPr lang="en-GB" sz="1200" dirty="0">
                        <a:solidFill>
                          <a:schemeClr val="tx1"/>
                        </a:solidFill>
                        <a:latin typeface="Kinetic Letters" panose="00000500000000000000" pitchFamily="50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076419130"/>
                  </a:ext>
                </a:extLst>
              </a:tr>
              <a:tr h="30132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u="none" dirty="0" smtClean="0">
                          <a:solidFill>
                            <a:schemeClr val="tx1"/>
                          </a:solidFill>
                          <a:latin typeface="Kinetic Letters" panose="00000500000000000000" pitchFamily="50" charset="0"/>
                        </a:rPr>
                        <a:t>Differences- Things that are not the same as others</a:t>
                      </a:r>
                      <a:endParaRPr lang="en-GB" sz="1200" b="1" u="none" dirty="0">
                        <a:solidFill>
                          <a:schemeClr val="tx1"/>
                        </a:solidFill>
                        <a:latin typeface="Kinetic Letters" panose="00000500000000000000" pitchFamily="50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88508134"/>
                  </a:ext>
                </a:extLst>
              </a:tr>
              <a:tr h="50219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kern="1200" dirty="0" smtClean="0">
                          <a:solidFill>
                            <a:schemeClr val="tx1"/>
                          </a:solidFill>
                          <a:latin typeface="Kinetic Letters" panose="00000500000000000000" pitchFamily="50" charset="0"/>
                          <a:ea typeface="+mn-ea"/>
                          <a:cs typeface="+mn-cs"/>
                        </a:rPr>
                        <a:t>Compare- To note or describe</a:t>
                      </a:r>
                      <a:r>
                        <a:rPr lang="en-GB" sz="1200" b="1" kern="1200" baseline="0" dirty="0" smtClean="0">
                          <a:solidFill>
                            <a:schemeClr val="tx1"/>
                          </a:solidFill>
                          <a:latin typeface="Kinetic Letters" panose="00000500000000000000" pitchFamily="50" charset="0"/>
                          <a:ea typeface="+mn-ea"/>
                          <a:cs typeface="+mn-cs"/>
                        </a:rPr>
                        <a:t> things that are the same or different</a:t>
                      </a:r>
                      <a:endParaRPr lang="en-GB" sz="1200" kern="1200" dirty="0">
                        <a:solidFill>
                          <a:schemeClr val="tx1"/>
                        </a:solidFill>
                        <a:latin typeface="Kinetic Letters" panose="00000500000000000000" pitchFamily="50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686956647"/>
                  </a:ext>
                </a:extLst>
              </a:tr>
              <a:tr h="30132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tx1"/>
                          </a:solidFill>
                          <a:latin typeface="Kinetic Letters" panose="00000500000000000000" pitchFamily="50" charset="0"/>
                          <a:ea typeface="+mn-ea"/>
                          <a:cs typeface="+mn-cs"/>
                        </a:rPr>
                        <a:t>Explain-</a:t>
                      </a:r>
                      <a:r>
                        <a:rPr lang="en-GB" sz="1200" kern="1200" baseline="0" dirty="0" smtClean="0">
                          <a:solidFill>
                            <a:schemeClr val="tx1"/>
                          </a:solidFill>
                          <a:latin typeface="Kinetic Letters" panose="00000500000000000000" pitchFamily="50" charset="0"/>
                          <a:ea typeface="+mn-ea"/>
                          <a:cs typeface="+mn-cs"/>
                        </a:rPr>
                        <a:t> To give reasons for</a:t>
                      </a:r>
                      <a:endParaRPr lang="en-GB" sz="1200" kern="1200" dirty="0">
                        <a:solidFill>
                          <a:schemeClr val="tx1"/>
                        </a:solidFill>
                        <a:latin typeface="Kinetic Letters" panose="00000500000000000000" pitchFamily="50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050090683"/>
                  </a:ext>
                </a:extLst>
              </a:tr>
              <a:tr h="30132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>
                          <a:solidFill>
                            <a:schemeClr val="tx1"/>
                          </a:solidFill>
                          <a:latin typeface="Kinetic Letters" panose="00000500000000000000" pitchFamily="50" charset="0"/>
                        </a:rPr>
                        <a:t>Discuss-</a:t>
                      </a:r>
                      <a:r>
                        <a:rPr lang="en-GB" sz="1200" baseline="0" dirty="0" smtClean="0">
                          <a:solidFill>
                            <a:schemeClr val="tx1"/>
                          </a:solidFill>
                          <a:latin typeface="Kinetic Letters" panose="00000500000000000000" pitchFamily="50" charset="0"/>
                        </a:rPr>
                        <a:t> To talk about a topic</a:t>
                      </a:r>
                      <a:endParaRPr lang="en-GB" sz="1200" dirty="0">
                        <a:solidFill>
                          <a:schemeClr val="tx1"/>
                        </a:solidFill>
                        <a:latin typeface="Kinetic Letters" panose="00000500000000000000" pitchFamily="50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1190347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017191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341</TotalTime>
  <Words>252</Words>
  <Application>Microsoft Office PowerPoint</Application>
  <PresentationFormat>Widescreen</PresentationFormat>
  <Paragraphs>37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Kinetic Letters</vt:lpstr>
      <vt:lpstr>Times New Roman</vt:lpstr>
      <vt:lpstr>Office Theme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Lesley-Ann Blackhurst</dc:creator>
  <cp:lastModifiedBy>Kirsty Woodward (Joseph Turner Primary School)</cp:lastModifiedBy>
  <cp:revision>46</cp:revision>
  <dcterms:created xsi:type="dcterms:W3CDTF">2023-07-12T12:21:00Z</dcterms:created>
  <dcterms:modified xsi:type="dcterms:W3CDTF">2024-11-05T08:29:17Z</dcterms:modified>
</cp:coreProperties>
</file>